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5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slideLayouts/slideLayout64.xml" ContentType="application/vnd.openxmlformats-officedocument.presentationml.slideLayout+xml"/>
  <Override PartName="/ppt/theme/theme6.xml" ContentType="application/vnd.openxmlformats-officedocument.theme+xml"/>
  <Override PartName="/ppt/slideLayouts/slideLayout65.xml" ContentType="application/vnd.openxmlformats-officedocument.presentationml.slideLayout+xml"/>
  <Override PartName="/ppt/theme/theme7.xml" ContentType="application/vnd.openxmlformats-officedocument.theme+xml"/>
  <Override PartName="/ppt/slideLayouts/slideLayout66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4" r:id="rId1"/>
    <p:sldMasterId id="2147483865" r:id="rId2"/>
    <p:sldMasterId id="2147483915" r:id="rId3"/>
    <p:sldMasterId id="2147483927" r:id="rId4"/>
    <p:sldMasterId id="2147483939" r:id="rId5"/>
    <p:sldMasterId id="2147484704" r:id="rId6"/>
    <p:sldMasterId id="2147484706" r:id="rId7"/>
    <p:sldMasterId id="2147484708" r:id="rId8"/>
  </p:sldMasterIdLst>
  <p:notesMasterIdLst>
    <p:notesMasterId r:id="rId40"/>
  </p:notesMasterIdLst>
  <p:handoutMasterIdLst>
    <p:handoutMasterId r:id="rId41"/>
  </p:handoutMasterIdLst>
  <p:sldIdLst>
    <p:sldId id="257" r:id="rId9"/>
    <p:sldId id="613" r:id="rId10"/>
    <p:sldId id="561" r:id="rId11"/>
    <p:sldId id="570" r:id="rId12"/>
    <p:sldId id="567" r:id="rId13"/>
    <p:sldId id="582" r:id="rId14"/>
    <p:sldId id="583" r:id="rId15"/>
    <p:sldId id="605" r:id="rId16"/>
    <p:sldId id="606" r:id="rId17"/>
    <p:sldId id="575" r:id="rId18"/>
    <p:sldId id="572" r:id="rId19"/>
    <p:sldId id="573" r:id="rId20"/>
    <p:sldId id="574" r:id="rId21"/>
    <p:sldId id="571" r:id="rId22"/>
    <p:sldId id="558" r:id="rId23"/>
    <p:sldId id="566" r:id="rId24"/>
    <p:sldId id="585" r:id="rId25"/>
    <p:sldId id="610" r:id="rId26"/>
    <p:sldId id="607" r:id="rId27"/>
    <p:sldId id="589" r:id="rId28"/>
    <p:sldId id="602" r:id="rId29"/>
    <p:sldId id="587" r:id="rId30"/>
    <p:sldId id="609" r:id="rId31"/>
    <p:sldId id="564" r:id="rId32"/>
    <p:sldId id="612" r:id="rId33"/>
    <p:sldId id="588" r:id="rId34"/>
    <p:sldId id="576" r:id="rId35"/>
    <p:sldId id="600" r:id="rId36"/>
    <p:sldId id="578" r:id="rId37"/>
    <p:sldId id="608" r:id="rId38"/>
    <p:sldId id="581" r:id="rId39"/>
  </p:sldIdLst>
  <p:sldSz cx="9144000" cy="6858000" type="screen4x3"/>
  <p:notesSz cx="6797675" cy="987425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1400" b="1" kern="1200">
        <a:solidFill>
          <a:srgbClr val="000000"/>
        </a:solidFill>
        <a:latin typeface="Arial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400" b="1" kern="1200">
        <a:solidFill>
          <a:srgbClr val="000000"/>
        </a:solidFill>
        <a:latin typeface="Arial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400" b="1" kern="1200">
        <a:solidFill>
          <a:srgbClr val="000000"/>
        </a:solidFill>
        <a:latin typeface="Arial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400" b="1" kern="1200">
        <a:solidFill>
          <a:srgbClr val="000000"/>
        </a:solidFill>
        <a:latin typeface="Arial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400" b="1" kern="1200">
        <a:solidFill>
          <a:srgbClr val="000000"/>
        </a:solidFill>
        <a:latin typeface="Arial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400" b="1" kern="1200">
        <a:solidFill>
          <a:srgbClr val="000000"/>
        </a:solidFill>
        <a:latin typeface="Arial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1400" b="1" kern="1200">
        <a:solidFill>
          <a:srgbClr val="000000"/>
        </a:solidFill>
        <a:latin typeface="Arial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1400" b="1" kern="1200">
        <a:solidFill>
          <a:srgbClr val="000000"/>
        </a:solidFill>
        <a:latin typeface="Arial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1400" b="1" kern="1200">
        <a:solidFill>
          <a:srgbClr val="000000"/>
        </a:solidFill>
        <a:latin typeface="Arial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04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D92DE"/>
    <a:srgbClr val="00B0F0"/>
    <a:srgbClr val="0078D2"/>
    <a:srgbClr val="0996FF"/>
    <a:srgbClr val="ECA2C5"/>
    <a:srgbClr val="9A57CD"/>
    <a:srgbClr val="96E2F4"/>
    <a:srgbClr val="FFFF99"/>
    <a:srgbClr val="F1B9D4"/>
    <a:srgbClr val="E377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37" autoAdjust="0"/>
    <p:restoredTop sz="95362" autoAdjust="0"/>
  </p:normalViewPr>
  <p:slideViewPr>
    <p:cSldViewPr snapToObjects="1">
      <p:cViewPr varScale="1">
        <p:scale>
          <a:sx n="110" d="100"/>
          <a:sy n="110" d="100"/>
        </p:scale>
        <p:origin x="1782" y="102"/>
      </p:cViewPr>
      <p:guideLst>
        <p:guide orient="horz" pos="320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68" d="100"/>
          <a:sy n="68" d="100"/>
        </p:scale>
        <p:origin x="-2838" y="-96"/>
      </p:cViewPr>
      <p:guideLst>
        <p:guide orient="horz" pos="311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065" cy="493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95" tIns="45847" rIns="91695" bIns="45847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31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092" y="0"/>
            <a:ext cx="2946065" cy="493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95" tIns="45847" rIns="91695" bIns="45847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3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7934"/>
            <a:ext cx="2946065" cy="494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95" tIns="45847" rIns="91695" bIns="45847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3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092" y="9377934"/>
            <a:ext cx="2946065" cy="494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95" tIns="45847" rIns="91695" bIns="45847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</a:lstStyle>
          <a:p>
            <a:pPr>
              <a:defRPr/>
            </a:pPr>
            <a:fld id="{FE8E8EF3-E7FD-4658-811E-8E077074CEE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08439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065" cy="493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95" tIns="45847" rIns="91695" bIns="45847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092" y="0"/>
            <a:ext cx="2946065" cy="493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95" tIns="45847" rIns="91695" bIns="45847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0275" y="739775"/>
            <a:ext cx="4937125" cy="3703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160" y="4688968"/>
            <a:ext cx="5439355" cy="4445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95" tIns="45847" rIns="91695" bIns="4584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778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7934"/>
            <a:ext cx="2946065" cy="494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95" tIns="45847" rIns="91695" bIns="45847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78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092" y="9377934"/>
            <a:ext cx="2946065" cy="494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95" tIns="45847" rIns="91695" bIns="45847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</a:lstStyle>
          <a:p>
            <a:pPr>
              <a:defRPr/>
            </a:pPr>
            <a:fld id="{63B623E1-F7EA-430F-99BC-7B9550882BB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2053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100" charset="0"/>
        <a:ea typeface="MS PGothic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100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100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100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100" charset="0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AE8E369-4844-4E87-B00D-6202FD2C014A}" type="slidenum">
              <a:rPr lang="en-GB" smtClean="0"/>
              <a:pPr/>
              <a:t>1</a:t>
            </a:fld>
            <a:endParaRPr lang="en-GB" dirty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 txBox="1">
            <a:spLocks noGrp="1" noChangeArrowheads="1"/>
          </p:cNvSpPr>
          <p:nvPr/>
        </p:nvSpPr>
        <p:spPr bwMode="auto">
          <a:xfrm>
            <a:off x="3851612" y="9376402"/>
            <a:ext cx="2943025" cy="49018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249" tIns="46929" rIns="90249" bIns="46929" anchor="b"/>
          <a:lstStyle/>
          <a:p>
            <a:pPr algn="r" defTabSz="450377">
              <a:buClr>
                <a:srgbClr val="000000"/>
              </a:buClr>
              <a:buSzPct val="100000"/>
              <a:tabLst>
                <a:tab pos="725182" algn="l"/>
                <a:tab pos="1450364" algn="l"/>
                <a:tab pos="2177072" algn="l"/>
                <a:tab pos="2902255" algn="l"/>
              </a:tabLst>
            </a:pPr>
            <a:fld id="{2B3A64FC-A3C2-4E7F-85F6-86DEE5B7045C}" type="slidenum">
              <a:rPr lang="en-GB" sz="1300"/>
              <a:pPr algn="r" defTabSz="450377">
                <a:buClr>
                  <a:srgbClr val="000000"/>
                </a:buClr>
                <a:buSzPct val="100000"/>
                <a:tabLst>
                  <a:tab pos="725182" algn="l"/>
                  <a:tab pos="1450364" algn="l"/>
                  <a:tab pos="2177072" algn="l"/>
                  <a:tab pos="2902255" algn="l"/>
                </a:tabLst>
              </a:pPr>
              <a:t>2</a:t>
            </a:fld>
            <a:endParaRPr lang="en-GB" sz="1300" dirty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3450" y="741363"/>
            <a:ext cx="4929188" cy="3698875"/>
          </a:xfrm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0679" y="4688967"/>
            <a:ext cx="5434798" cy="4439277"/>
          </a:xfrm>
          <a:ln/>
        </p:spPr>
        <p:txBody>
          <a:bodyPr lIns="90249" tIns="46929" rIns="90249" bIns="46929"/>
          <a:lstStyle/>
          <a:p>
            <a:pPr marL="343848" indent="-343848" defTabSz="803904" eaLnBrk="1" hangingPunct="1">
              <a:defRPr/>
            </a:pPr>
            <a:r>
              <a:rPr lang="en-GB" dirty="0"/>
              <a:t>For the benefit of the embedded developer</a:t>
            </a:r>
          </a:p>
          <a:p>
            <a:pPr marL="343848" indent="-343848" defTabSz="803904" eaLnBrk="1" hangingPunct="1">
              <a:defRPr/>
            </a:pPr>
            <a:r>
              <a:rPr lang="en-GB" dirty="0"/>
              <a:t>- Reduce Complexity</a:t>
            </a:r>
          </a:p>
          <a:p>
            <a:pPr marL="343848" indent="-343848" defTabSz="803904" eaLnBrk="1" hangingPunct="1">
              <a:lnSpc>
                <a:spcPct val="120000"/>
              </a:lnSpc>
              <a:defRPr/>
            </a:pPr>
            <a:r>
              <a:rPr lang="en-GB" dirty="0"/>
              <a:t>- Provide Industry-Wide Programming Standards</a:t>
            </a:r>
          </a:p>
          <a:p>
            <a:pPr marL="343848" indent="-343848" defTabSz="803904" eaLnBrk="1" hangingPunct="1">
              <a:lnSpc>
                <a:spcPct val="120000"/>
              </a:lnSpc>
              <a:defRPr/>
            </a:pPr>
            <a:r>
              <a:rPr lang="en-GB" dirty="0"/>
              <a:t>- Support Partnerships and Innovation</a:t>
            </a:r>
          </a:p>
          <a:p>
            <a:pPr>
              <a:defRPr/>
            </a:pPr>
            <a:endParaRPr lang="en-US" dirty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62451D7-7D34-4DBF-8A39-D942B9F7BAD4}" type="slidenum">
              <a:rPr lang="en-GB" smtClean="0"/>
              <a:pPr/>
              <a:t>3</a:t>
            </a:fld>
            <a:endParaRPr lang="en-GB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 txBox="1">
            <a:spLocks noGrp="1" noChangeArrowheads="1"/>
          </p:cNvSpPr>
          <p:nvPr/>
        </p:nvSpPr>
        <p:spPr bwMode="auto">
          <a:xfrm>
            <a:off x="3851613" y="9376403"/>
            <a:ext cx="2943025" cy="49018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238" tIns="46924" rIns="90238" bIns="46924" anchor="b"/>
          <a:lstStyle/>
          <a:p>
            <a:pPr algn="r" defTabSz="450326">
              <a:buClr>
                <a:srgbClr val="000000"/>
              </a:buClr>
              <a:buSzPct val="100000"/>
              <a:tabLst>
                <a:tab pos="725100" algn="l"/>
                <a:tab pos="1450198" algn="l"/>
                <a:tab pos="2176823" algn="l"/>
                <a:tab pos="2901923" algn="l"/>
              </a:tabLst>
            </a:pPr>
            <a:fld id="{16EEFB28-AD08-4717-909B-D92C078E0B17}" type="slidenum">
              <a:rPr lang="en-GB" sz="1300"/>
              <a:pPr algn="r" defTabSz="450326">
                <a:buClr>
                  <a:srgbClr val="000000"/>
                </a:buClr>
                <a:buSzPct val="100000"/>
                <a:tabLst>
                  <a:tab pos="725100" algn="l"/>
                  <a:tab pos="1450198" algn="l"/>
                  <a:tab pos="2176823" algn="l"/>
                  <a:tab pos="2901923" algn="l"/>
                </a:tabLst>
              </a:pPr>
              <a:t>4</a:t>
            </a:fld>
            <a:endParaRPr lang="en-GB" sz="1300" dirty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3450" y="741363"/>
            <a:ext cx="4929188" cy="3698875"/>
          </a:xfrm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0679" y="4688967"/>
            <a:ext cx="5434798" cy="4439277"/>
          </a:xfrm>
          <a:ln/>
        </p:spPr>
        <p:txBody>
          <a:bodyPr lIns="90238" tIns="46924" rIns="90238" bIns="46924"/>
          <a:lstStyle/>
          <a:p>
            <a:pPr marL="343809" indent="-343809" defTabSz="803812" eaLnBrk="1" hangingPunct="1">
              <a:defRPr/>
            </a:pPr>
            <a:r>
              <a:rPr lang="en-GB" dirty="0"/>
              <a:t>For the benefit of the embedded developer</a:t>
            </a:r>
          </a:p>
          <a:p>
            <a:pPr marL="343809" indent="-343809" defTabSz="803812" eaLnBrk="1" hangingPunct="1">
              <a:defRPr/>
            </a:pPr>
            <a:r>
              <a:rPr lang="en-GB" dirty="0"/>
              <a:t>- Reduce Complexity</a:t>
            </a:r>
          </a:p>
          <a:p>
            <a:pPr marL="343809" indent="-343809" defTabSz="803812" eaLnBrk="1" hangingPunct="1">
              <a:lnSpc>
                <a:spcPct val="120000"/>
              </a:lnSpc>
              <a:defRPr/>
            </a:pPr>
            <a:r>
              <a:rPr lang="en-GB" dirty="0"/>
              <a:t>- Provide Industry-Wide Programming Standards</a:t>
            </a:r>
          </a:p>
          <a:p>
            <a:pPr marL="343809" indent="-343809" defTabSz="803812" eaLnBrk="1" hangingPunct="1">
              <a:lnSpc>
                <a:spcPct val="120000"/>
              </a:lnSpc>
              <a:defRPr/>
            </a:pPr>
            <a:r>
              <a:rPr lang="en-GB" dirty="0"/>
              <a:t>- Support Partnerships and Innovation</a:t>
            </a:r>
          </a:p>
          <a:p>
            <a:pPr>
              <a:defRPr/>
            </a:pPr>
            <a:endParaRPr lang="en-US" dirty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 txBox="1">
            <a:spLocks noGrp="1" noChangeArrowheads="1"/>
          </p:cNvSpPr>
          <p:nvPr/>
        </p:nvSpPr>
        <p:spPr bwMode="auto">
          <a:xfrm>
            <a:off x="3851612" y="9376402"/>
            <a:ext cx="2943025" cy="49018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249" tIns="46929" rIns="90249" bIns="46929" anchor="b"/>
          <a:lstStyle/>
          <a:p>
            <a:pPr algn="r" defTabSz="450377">
              <a:buClr>
                <a:srgbClr val="000000"/>
              </a:buClr>
              <a:buSzPct val="100000"/>
              <a:tabLst>
                <a:tab pos="725182" algn="l"/>
                <a:tab pos="1450364" algn="l"/>
                <a:tab pos="2177072" algn="l"/>
                <a:tab pos="2902255" algn="l"/>
              </a:tabLst>
            </a:pPr>
            <a:fld id="{FFF4ADAC-94FB-4740-8BEF-EC924FB23E4B}" type="slidenum">
              <a:rPr lang="en-GB" sz="1300"/>
              <a:pPr algn="r" defTabSz="450377">
                <a:buClr>
                  <a:srgbClr val="000000"/>
                </a:buClr>
                <a:buSzPct val="100000"/>
                <a:tabLst>
                  <a:tab pos="725182" algn="l"/>
                  <a:tab pos="1450364" algn="l"/>
                  <a:tab pos="2177072" algn="l"/>
                  <a:tab pos="2902255" algn="l"/>
                </a:tabLst>
              </a:pPr>
              <a:t>5</a:t>
            </a:fld>
            <a:endParaRPr lang="en-GB" sz="1300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3450" y="741363"/>
            <a:ext cx="4929188" cy="3698875"/>
          </a:xfrm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0679" y="4688967"/>
            <a:ext cx="5434798" cy="4439277"/>
          </a:xfrm>
          <a:ln/>
        </p:spPr>
        <p:txBody>
          <a:bodyPr lIns="90249" tIns="46929" rIns="90249" bIns="46929"/>
          <a:lstStyle/>
          <a:p>
            <a:pPr marL="343848" indent="-343848" defTabSz="803904" eaLnBrk="1" hangingPunct="1">
              <a:defRPr/>
            </a:pPr>
            <a:r>
              <a:rPr lang="en-GB" dirty="0"/>
              <a:t>For the benefit of the embedded developer</a:t>
            </a:r>
          </a:p>
          <a:p>
            <a:pPr marL="343848" indent="-343848" defTabSz="803904" eaLnBrk="1" hangingPunct="1">
              <a:defRPr/>
            </a:pPr>
            <a:r>
              <a:rPr lang="en-GB" dirty="0"/>
              <a:t>- Reduce Complexity</a:t>
            </a:r>
          </a:p>
          <a:p>
            <a:pPr marL="343848" indent="-343848" defTabSz="803904" eaLnBrk="1" hangingPunct="1">
              <a:lnSpc>
                <a:spcPct val="120000"/>
              </a:lnSpc>
              <a:defRPr/>
            </a:pPr>
            <a:r>
              <a:rPr lang="en-GB" dirty="0"/>
              <a:t>- Provide Industry-Wide Programming Standards</a:t>
            </a:r>
          </a:p>
          <a:p>
            <a:pPr marL="343848" indent="-343848" defTabSz="803904" eaLnBrk="1" hangingPunct="1">
              <a:lnSpc>
                <a:spcPct val="120000"/>
              </a:lnSpc>
              <a:defRPr/>
            </a:pPr>
            <a:r>
              <a:rPr lang="en-GB" dirty="0"/>
              <a:t>- Support Partnerships and Innovation</a:t>
            </a:r>
          </a:p>
          <a:p>
            <a:pPr>
              <a:defRPr/>
            </a:pPr>
            <a:endParaRPr lang="en-US" dirty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B623E1-F7EA-430F-99BC-7B9550882BBD}" type="slidenum">
              <a:rPr lang="en-GB" smtClean="0"/>
              <a:pPr>
                <a:defRPr/>
              </a:pPr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B623E1-F7EA-430F-99BC-7B9550882BBD}" type="slidenum">
              <a:rPr lang="en-GB" smtClean="0"/>
              <a:pPr>
                <a:defRPr/>
              </a:pPr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 txBox="1">
            <a:spLocks noGrp="1" noChangeArrowheads="1"/>
          </p:cNvSpPr>
          <p:nvPr/>
        </p:nvSpPr>
        <p:spPr bwMode="auto">
          <a:xfrm>
            <a:off x="6532902" y="9581895"/>
            <a:ext cx="277575" cy="292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08" tIns="45704" rIns="91408" bIns="45704" anchor="b">
            <a:spAutoFit/>
          </a:bodyPr>
          <a:lstStyle/>
          <a:p>
            <a:pPr algn="r" defTabSz="913744" eaLnBrk="0" hangingPunct="0"/>
            <a:fld id="{7B87921E-073D-474E-8DDC-D12C1106589D}" type="slidenum">
              <a:rPr lang="en-US" sz="1300"/>
              <a:pPr algn="r" defTabSz="913744" eaLnBrk="0" hangingPunct="0"/>
              <a:t>8</a:t>
            </a:fld>
            <a:endParaRPr lang="en-US" sz="1300" dirty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3450" y="741363"/>
            <a:ext cx="4933950" cy="3702050"/>
          </a:xfrm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8488" y="4692808"/>
            <a:ext cx="5440700" cy="4440557"/>
          </a:xfrm>
          <a:noFill/>
          <a:ln/>
        </p:spPr>
        <p:txBody>
          <a:bodyPr/>
          <a:lstStyle/>
          <a:p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 txBox="1">
            <a:spLocks noGrp="1" noChangeArrowheads="1"/>
          </p:cNvSpPr>
          <p:nvPr/>
        </p:nvSpPr>
        <p:spPr bwMode="auto">
          <a:xfrm>
            <a:off x="6532902" y="9581895"/>
            <a:ext cx="277575" cy="292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08" tIns="45704" rIns="91408" bIns="45704" anchor="b">
            <a:spAutoFit/>
          </a:bodyPr>
          <a:lstStyle/>
          <a:p>
            <a:pPr algn="r" defTabSz="913744" eaLnBrk="0" hangingPunct="0"/>
            <a:fld id="{7B87921E-073D-474E-8DDC-D12C1106589D}" type="slidenum">
              <a:rPr lang="en-US" sz="1300"/>
              <a:pPr algn="r" defTabSz="913744" eaLnBrk="0" hangingPunct="0"/>
              <a:t>9</a:t>
            </a:fld>
            <a:endParaRPr lang="en-US" sz="1300" dirty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3450" y="741363"/>
            <a:ext cx="4933950" cy="3702050"/>
          </a:xfrm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8488" y="4692808"/>
            <a:ext cx="5440700" cy="4440557"/>
          </a:xfrm>
          <a:noFill/>
          <a:ln/>
        </p:spPr>
        <p:txBody>
          <a:bodyPr/>
          <a:lstStyle/>
          <a:p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 txBox="1">
            <a:spLocks noGrp="1" noChangeArrowheads="1"/>
          </p:cNvSpPr>
          <p:nvPr/>
        </p:nvSpPr>
        <p:spPr bwMode="auto">
          <a:xfrm>
            <a:off x="3851612" y="9376402"/>
            <a:ext cx="2943025" cy="49018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249" tIns="46929" rIns="90249" bIns="46929" anchor="b"/>
          <a:lstStyle/>
          <a:p>
            <a:pPr algn="r" defTabSz="450377">
              <a:buClr>
                <a:srgbClr val="000000"/>
              </a:buClr>
              <a:buSzPct val="100000"/>
              <a:tabLst>
                <a:tab pos="725182" algn="l"/>
                <a:tab pos="1450364" algn="l"/>
                <a:tab pos="2177072" algn="l"/>
                <a:tab pos="2902255" algn="l"/>
              </a:tabLst>
            </a:pPr>
            <a:fld id="{FFF4ADAC-94FB-4740-8BEF-EC924FB23E4B}" type="slidenum">
              <a:rPr lang="en-GB" sz="1300"/>
              <a:pPr algn="r" defTabSz="450377">
                <a:buClr>
                  <a:srgbClr val="000000"/>
                </a:buClr>
                <a:buSzPct val="100000"/>
                <a:tabLst>
                  <a:tab pos="725182" algn="l"/>
                  <a:tab pos="1450364" algn="l"/>
                  <a:tab pos="2177072" algn="l"/>
                  <a:tab pos="2902255" algn="l"/>
                </a:tabLst>
              </a:pPr>
              <a:t>10</a:t>
            </a:fld>
            <a:endParaRPr lang="en-GB" sz="1300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3450" y="741363"/>
            <a:ext cx="4929188" cy="3698875"/>
          </a:xfrm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0679" y="4688967"/>
            <a:ext cx="5434798" cy="4439277"/>
          </a:xfrm>
          <a:ln/>
        </p:spPr>
        <p:txBody>
          <a:bodyPr lIns="90249" tIns="46929" rIns="90249" bIns="46929"/>
          <a:lstStyle/>
          <a:p>
            <a:pPr marL="343848" indent="-343848" defTabSz="803904" eaLnBrk="1" hangingPunct="1">
              <a:defRPr/>
            </a:pPr>
            <a:r>
              <a:rPr lang="en-GB" dirty="0"/>
              <a:t>For the benefit of the embedded developer</a:t>
            </a:r>
          </a:p>
          <a:p>
            <a:pPr marL="343848" indent="-343848" defTabSz="803904" eaLnBrk="1" hangingPunct="1">
              <a:defRPr/>
            </a:pPr>
            <a:r>
              <a:rPr lang="en-GB" dirty="0"/>
              <a:t>- Reduce Complexity</a:t>
            </a:r>
          </a:p>
          <a:p>
            <a:pPr marL="343848" indent="-343848" defTabSz="803904" eaLnBrk="1" hangingPunct="1">
              <a:lnSpc>
                <a:spcPct val="120000"/>
              </a:lnSpc>
              <a:defRPr/>
            </a:pPr>
            <a:r>
              <a:rPr lang="en-GB" dirty="0"/>
              <a:t>- Provide Industry-Wide Programming Standards</a:t>
            </a:r>
          </a:p>
          <a:p>
            <a:pPr marL="343848" indent="-343848" defTabSz="803904" eaLnBrk="1" hangingPunct="1">
              <a:lnSpc>
                <a:spcPct val="120000"/>
              </a:lnSpc>
              <a:defRPr/>
            </a:pPr>
            <a:r>
              <a:rPr lang="en-GB" dirty="0"/>
              <a:t>- Support Partnerships and Innovation</a:t>
            </a:r>
          </a:p>
          <a:p>
            <a:pPr>
              <a:defRPr/>
            </a:pPr>
            <a:endParaRPr lang="en-US" dirty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8213" y="912813"/>
            <a:ext cx="4959350" cy="3721100"/>
          </a:xfrm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9222" y="6300464"/>
            <a:ext cx="2664980" cy="1219346"/>
          </a:xfrm>
          <a:noFill/>
          <a:ln/>
        </p:spPr>
        <p:txBody>
          <a:bodyPr lIns="91679" tIns="45838" rIns="91679" bIns="45838"/>
          <a:lstStyle/>
          <a:p>
            <a:endParaRPr lang="de-DE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 txBox="1">
            <a:spLocks noGrp="1" noChangeArrowheads="1"/>
          </p:cNvSpPr>
          <p:nvPr/>
        </p:nvSpPr>
        <p:spPr bwMode="auto">
          <a:xfrm>
            <a:off x="3851612" y="9376402"/>
            <a:ext cx="2943025" cy="49018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249" tIns="46929" rIns="90249" bIns="46929" anchor="b"/>
          <a:lstStyle/>
          <a:p>
            <a:pPr algn="r" defTabSz="450377">
              <a:buClr>
                <a:srgbClr val="000000"/>
              </a:buClr>
              <a:buSzPct val="100000"/>
              <a:tabLst>
                <a:tab pos="725182" algn="l"/>
                <a:tab pos="1450364" algn="l"/>
                <a:tab pos="2177072" algn="l"/>
                <a:tab pos="2902255" algn="l"/>
              </a:tabLst>
            </a:pPr>
            <a:fld id="{FFF4ADAC-94FB-4740-8BEF-EC924FB23E4B}" type="slidenum">
              <a:rPr lang="en-GB" sz="1300"/>
              <a:pPr algn="r" defTabSz="450377">
                <a:buClr>
                  <a:srgbClr val="000000"/>
                </a:buClr>
                <a:buSzPct val="100000"/>
                <a:tabLst>
                  <a:tab pos="725182" algn="l"/>
                  <a:tab pos="1450364" algn="l"/>
                  <a:tab pos="2177072" algn="l"/>
                  <a:tab pos="2902255" algn="l"/>
                </a:tabLst>
              </a:pPr>
              <a:t>14</a:t>
            </a:fld>
            <a:endParaRPr lang="en-GB" sz="1300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3450" y="741363"/>
            <a:ext cx="4929188" cy="3698875"/>
          </a:xfrm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0679" y="4688967"/>
            <a:ext cx="5434798" cy="4439277"/>
          </a:xfrm>
          <a:ln/>
        </p:spPr>
        <p:txBody>
          <a:bodyPr lIns="90249" tIns="46929" rIns="90249" bIns="46929"/>
          <a:lstStyle/>
          <a:p>
            <a:pPr marL="343848" indent="-343848" defTabSz="803904" eaLnBrk="1" hangingPunct="1">
              <a:defRPr/>
            </a:pPr>
            <a:r>
              <a:rPr lang="en-GB" dirty="0"/>
              <a:t>For the benefit of the embedded developer</a:t>
            </a:r>
          </a:p>
          <a:p>
            <a:pPr marL="343848" indent="-343848" defTabSz="803904" eaLnBrk="1" hangingPunct="1">
              <a:defRPr/>
            </a:pPr>
            <a:r>
              <a:rPr lang="en-GB" dirty="0"/>
              <a:t>- Reduce Complexity</a:t>
            </a:r>
          </a:p>
          <a:p>
            <a:pPr marL="343848" indent="-343848" defTabSz="803904" eaLnBrk="1" hangingPunct="1">
              <a:lnSpc>
                <a:spcPct val="120000"/>
              </a:lnSpc>
              <a:defRPr/>
            </a:pPr>
            <a:r>
              <a:rPr lang="en-GB" dirty="0"/>
              <a:t>- Provide Industry-Wide Programming Standards</a:t>
            </a:r>
          </a:p>
          <a:p>
            <a:pPr marL="343848" indent="-343848" defTabSz="803904" eaLnBrk="1" hangingPunct="1">
              <a:lnSpc>
                <a:spcPct val="120000"/>
              </a:lnSpc>
              <a:defRPr/>
            </a:pPr>
            <a:r>
              <a:rPr lang="en-GB" dirty="0"/>
              <a:t>- Support Partnerships and Innovation</a:t>
            </a:r>
          </a:p>
          <a:p>
            <a:pPr>
              <a:defRPr/>
            </a:pPr>
            <a:endParaRPr lang="en-US" dirty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30275" y="741363"/>
            <a:ext cx="4935538" cy="3702050"/>
          </a:xfrm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xfrm>
            <a:off x="680679" y="4688967"/>
            <a:ext cx="5436317" cy="4443872"/>
          </a:xfrm>
          <a:noFill/>
          <a:ln/>
        </p:spPr>
        <p:txBody>
          <a:bodyPr lIns="91692" tIns="45846" rIns="91692" bIns="45846"/>
          <a:lstStyle/>
          <a:p>
            <a:endParaRPr lang="en-US">
              <a:latin typeface="Arial" charset="0"/>
            </a:endParaRPr>
          </a:p>
          <a:p>
            <a:pPr>
              <a:buFontTx/>
              <a:buChar char="-"/>
            </a:pPr>
            <a:endParaRPr lang="en-US">
              <a:latin typeface="Arial" charset="0"/>
            </a:endParaRPr>
          </a:p>
          <a:p>
            <a:pPr>
              <a:buFontTx/>
              <a:buChar char="-"/>
            </a:pPr>
            <a:endParaRPr lang="en-US">
              <a:latin typeface="Arial" charset="0"/>
            </a:endParaRPr>
          </a:p>
        </p:txBody>
      </p:sp>
      <p:sp>
        <p:nvSpPr>
          <p:cNvPr id="52228" name="Slide Number Placeholder 3"/>
          <p:cNvSpPr txBox="1">
            <a:spLocks noGrp="1"/>
          </p:cNvSpPr>
          <p:nvPr/>
        </p:nvSpPr>
        <p:spPr bwMode="auto">
          <a:xfrm>
            <a:off x="3850092" y="9379466"/>
            <a:ext cx="2946065" cy="493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692" tIns="45846" rIns="91692" bIns="45846" anchor="b"/>
          <a:lstStyle/>
          <a:p>
            <a:pPr algn="r" defTabSz="917546"/>
            <a:fld id="{F4468270-7429-4D3A-9845-39B4BDF38901}" type="slidenum">
              <a:rPr lang="en-GB" sz="1300" b="0">
                <a:solidFill>
                  <a:schemeClr val="tx1"/>
                </a:solidFill>
              </a:rPr>
              <a:pPr algn="r" defTabSz="917546"/>
              <a:t>15</a:t>
            </a:fld>
            <a:endParaRPr lang="en-GB" sz="1300" b="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30275" y="741363"/>
            <a:ext cx="4935538" cy="3702050"/>
          </a:xfrm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xfrm>
            <a:off x="680679" y="4688967"/>
            <a:ext cx="5436317" cy="4443872"/>
          </a:xfrm>
          <a:noFill/>
          <a:ln/>
        </p:spPr>
        <p:txBody>
          <a:bodyPr lIns="91692" tIns="45846" rIns="91692" bIns="45846"/>
          <a:lstStyle/>
          <a:p>
            <a:endParaRPr lang="en-US">
              <a:latin typeface="Arial" charset="0"/>
            </a:endParaRPr>
          </a:p>
          <a:p>
            <a:pPr>
              <a:buFontTx/>
              <a:buChar char="-"/>
            </a:pPr>
            <a:endParaRPr lang="en-US">
              <a:latin typeface="Arial" charset="0"/>
            </a:endParaRPr>
          </a:p>
          <a:p>
            <a:pPr>
              <a:buFontTx/>
              <a:buChar char="-"/>
            </a:pPr>
            <a:endParaRPr lang="en-US">
              <a:latin typeface="Arial" charset="0"/>
            </a:endParaRPr>
          </a:p>
        </p:txBody>
      </p:sp>
      <p:sp>
        <p:nvSpPr>
          <p:cNvPr id="47108" name="Slide Number Placeholder 3"/>
          <p:cNvSpPr txBox="1">
            <a:spLocks noGrp="1"/>
          </p:cNvSpPr>
          <p:nvPr/>
        </p:nvSpPr>
        <p:spPr bwMode="auto">
          <a:xfrm>
            <a:off x="3850092" y="9379466"/>
            <a:ext cx="2946065" cy="493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692" tIns="45846" rIns="91692" bIns="45846" anchor="b"/>
          <a:lstStyle/>
          <a:p>
            <a:pPr algn="r" defTabSz="917546"/>
            <a:fld id="{78B4623A-25F9-4E75-914F-538FC427FE66}" type="slidenum">
              <a:rPr lang="en-GB" sz="1300" b="0">
                <a:solidFill>
                  <a:schemeClr val="tx1"/>
                </a:solidFill>
              </a:rPr>
              <a:pPr algn="r" defTabSz="917546"/>
              <a:t>16</a:t>
            </a:fld>
            <a:endParaRPr lang="en-GB" sz="1300" b="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30275" y="741363"/>
            <a:ext cx="4935538" cy="3702050"/>
          </a:xfrm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xfrm>
            <a:off x="680679" y="4688967"/>
            <a:ext cx="5436317" cy="4443872"/>
          </a:xfrm>
          <a:noFill/>
          <a:ln/>
        </p:spPr>
        <p:txBody>
          <a:bodyPr lIns="91692" tIns="45846" rIns="91692" bIns="45846"/>
          <a:lstStyle/>
          <a:p>
            <a:endParaRPr lang="en-US" dirty="0">
              <a:latin typeface="Arial" charset="0"/>
            </a:endParaRPr>
          </a:p>
          <a:p>
            <a:pPr>
              <a:buFontTx/>
              <a:buChar char="-"/>
            </a:pPr>
            <a:endParaRPr lang="en-US" dirty="0">
              <a:latin typeface="Arial" charset="0"/>
            </a:endParaRPr>
          </a:p>
          <a:p>
            <a:pPr>
              <a:buFontTx/>
              <a:buChar char="-"/>
            </a:pPr>
            <a:endParaRPr lang="en-US" dirty="0">
              <a:latin typeface="Arial" charset="0"/>
            </a:endParaRPr>
          </a:p>
        </p:txBody>
      </p:sp>
      <p:sp>
        <p:nvSpPr>
          <p:cNvPr id="48132" name="Slide Number Placeholder 3"/>
          <p:cNvSpPr txBox="1">
            <a:spLocks noGrp="1"/>
          </p:cNvSpPr>
          <p:nvPr/>
        </p:nvSpPr>
        <p:spPr bwMode="auto">
          <a:xfrm>
            <a:off x="3850092" y="9379466"/>
            <a:ext cx="2946065" cy="493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692" tIns="45846" rIns="91692" bIns="45846" anchor="b"/>
          <a:lstStyle/>
          <a:p>
            <a:pPr algn="r" defTabSz="917546"/>
            <a:fld id="{E6009985-EB87-4276-A2FB-1B0BC80D2629}" type="slidenum">
              <a:rPr lang="en-GB" sz="1300" b="0">
                <a:solidFill>
                  <a:schemeClr val="tx1"/>
                </a:solidFill>
              </a:rPr>
              <a:pPr algn="r" defTabSz="917546"/>
              <a:t>17</a:t>
            </a:fld>
            <a:endParaRPr lang="en-GB" sz="1300" b="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30275" y="741363"/>
            <a:ext cx="4935538" cy="3702050"/>
          </a:xfrm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xfrm>
            <a:off x="680679" y="4688967"/>
            <a:ext cx="5436317" cy="4443872"/>
          </a:xfrm>
          <a:noFill/>
          <a:ln/>
        </p:spPr>
        <p:txBody>
          <a:bodyPr lIns="91692" tIns="45846" rIns="91692" bIns="45846"/>
          <a:lstStyle/>
          <a:p>
            <a:endParaRPr lang="en-US" dirty="0">
              <a:latin typeface="Arial" charset="0"/>
            </a:endParaRPr>
          </a:p>
          <a:p>
            <a:pPr>
              <a:buFontTx/>
              <a:buChar char="-"/>
            </a:pPr>
            <a:endParaRPr lang="en-US" dirty="0">
              <a:latin typeface="Arial" charset="0"/>
            </a:endParaRPr>
          </a:p>
          <a:p>
            <a:pPr>
              <a:buFontTx/>
              <a:buChar char="-"/>
            </a:pPr>
            <a:endParaRPr lang="en-US" dirty="0">
              <a:latin typeface="Arial" charset="0"/>
            </a:endParaRPr>
          </a:p>
        </p:txBody>
      </p:sp>
      <p:sp>
        <p:nvSpPr>
          <p:cNvPr id="48132" name="Slide Number Placeholder 3"/>
          <p:cNvSpPr txBox="1">
            <a:spLocks noGrp="1"/>
          </p:cNvSpPr>
          <p:nvPr/>
        </p:nvSpPr>
        <p:spPr bwMode="auto">
          <a:xfrm>
            <a:off x="3850092" y="9379466"/>
            <a:ext cx="2946065" cy="493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692" tIns="45846" rIns="91692" bIns="45846" anchor="b"/>
          <a:lstStyle/>
          <a:p>
            <a:pPr algn="r" defTabSz="917546"/>
            <a:fld id="{E6009985-EB87-4276-A2FB-1B0BC80D2629}" type="slidenum">
              <a:rPr lang="en-GB" sz="1300" b="0">
                <a:solidFill>
                  <a:schemeClr val="tx1"/>
                </a:solidFill>
              </a:rPr>
              <a:pPr algn="r" defTabSz="917546"/>
              <a:t>18</a:t>
            </a:fld>
            <a:endParaRPr lang="en-GB" sz="1300" b="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 txBox="1">
            <a:spLocks noGrp="1" noChangeArrowheads="1"/>
          </p:cNvSpPr>
          <p:nvPr/>
        </p:nvSpPr>
        <p:spPr bwMode="auto">
          <a:xfrm>
            <a:off x="6532902" y="9581895"/>
            <a:ext cx="277575" cy="292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08" tIns="45704" rIns="91408" bIns="45704" anchor="b">
            <a:spAutoFit/>
          </a:bodyPr>
          <a:lstStyle/>
          <a:p>
            <a:pPr algn="r" defTabSz="913744" eaLnBrk="0" hangingPunct="0"/>
            <a:fld id="{7B87921E-073D-474E-8DDC-D12C1106589D}" type="slidenum">
              <a:rPr lang="en-US" sz="1300"/>
              <a:pPr algn="r" defTabSz="913744" eaLnBrk="0" hangingPunct="0"/>
              <a:t>19</a:t>
            </a:fld>
            <a:endParaRPr lang="en-US" sz="1300" dirty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3450" y="741363"/>
            <a:ext cx="4933950" cy="3702050"/>
          </a:xfrm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8488" y="4692808"/>
            <a:ext cx="5440700" cy="4440557"/>
          </a:xfrm>
          <a:noFill/>
          <a:ln/>
        </p:spPr>
        <p:txBody>
          <a:bodyPr/>
          <a:lstStyle/>
          <a:p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30275" y="741363"/>
            <a:ext cx="4935538" cy="3702050"/>
          </a:xfrm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xfrm>
            <a:off x="680679" y="4688967"/>
            <a:ext cx="5436317" cy="4443872"/>
          </a:xfrm>
          <a:noFill/>
          <a:ln/>
        </p:spPr>
        <p:txBody>
          <a:bodyPr lIns="91692" tIns="45846" rIns="91692" bIns="45846"/>
          <a:lstStyle/>
          <a:p>
            <a:endParaRPr lang="en-US" dirty="0">
              <a:latin typeface="Arial" charset="0"/>
            </a:endParaRPr>
          </a:p>
          <a:p>
            <a:pPr>
              <a:buFontTx/>
              <a:buChar char="-"/>
            </a:pPr>
            <a:endParaRPr lang="en-US" dirty="0">
              <a:latin typeface="Arial" charset="0"/>
            </a:endParaRPr>
          </a:p>
          <a:p>
            <a:pPr>
              <a:buFontTx/>
              <a:buChar char="-"/>
            </a:pPr>
            <a:endParaRPr lang="en-US" dirty="0">
              <a:latin typeface="Arial" charset="0"/>
            </a:endParaRPr>
          </a:p>
        </p:txBody>
      </p:sp>
      <p:sp>
        <p:nvSpPr>
          <p:cNvPr id="48132" name="Slide Number Placeholder 3"/>
          <p:cNvSpPr txBox="1">
            <a:spLocks noGrp="1"/>
          </p:cNvSpPr>
          <p:nvPr/>
        </p:nvSpPr>
        <p:spPr bwMode="auto">
          <a:xfrm>
            <a:off x="3850092" y="9379466"/>
            <a:ext cx="2946065" cy="493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692" tIns="45846" rIns="91692" bIns="45846" anchor="b"/>
          <a:lstStyle/>
          <a:p>
            <a:pPr algn="r" defTabSz="917546"/>
            <a:fld id="{E6009985-EB87-4276-A2FB-1B0BC80D2629}" type="slidenum">
              <a:rPr lang="en-GB" sz="1300" b="0">
                <a:solidFill>
                  <a:schemeClr val="tx1"/>
                </a:solidFill>
              </a:rPr>
              <a:pPr algn="r" defTabSz="917546"/>
              <a:t>20</a:t>
            </a:fld>
            <a:endParaRPr lang="en-GB" sz="1300" b="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30275" y="741363"/>
            <a:ext cx="4935538" cy="3702050"/>
          </a:xfrm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xfrm>
            <a:off x="680679" y="4688967"/>
            <a:ext cx="5436317" cy="4443872"/>
          </a:xfrm>
          <a:noFill/>
          <a:ln/>
        </p:spPr>
        <p:txBody>
          <a:bodyPr lIns="91692" tIns="45846" rIns="91692" bIns="45846"/>
          <a:lstStyle/>
          <a:p>
            <a:endParaRPr lang="en-US" dirty="0">
              <a:latin typeface="Arial" charset="0"/>
            </a:endParaRPr>
          </a:p>
          <a:p>
            <a:pPr>
              <a:buFontTx/>
              <a:buChar char="-"/>
            </a:pPr>
            <a:endParaRPr lang="en-US" dirty="0">
              <a:latin typeface="Arial" charset="0"/>
            </a:endParaRPr>
          </a:p>
          <a:p>
            <a:pPr>
              <a:buFontTx/>
              <a:buChar char="-"/>
            </a:pPr>
            <a:endParaRPr lang="en-US" dirty="0">
              <a:latin typeface="Arial" charset="0"/>
            </a:endParaRPr>
          </a:p>
        </p:txBody>
      </p:sp>
      <p:sp>
        <p:nvSpPr>
          <p:cNvPr id="48132" name="Slide Number Placeholder 3"/>
          <p:cNvSpPr txBox="1">
            <a:spLocks noGrp="1"/>
          </p:cNvSpPr>
          <p:nvPr/>
        </p:nvSpPr>
        <p:spPr bwMode="auto">
          <a:xfrm>
            <a:off x="3850092" y="9379466"/>
            <a:ext cx="2946065" cy="493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692" tIns="45846" rIns="91692" bIns="45846" anchor="b"/>
          <a:lstStyle/>
          <a:p>
            <a:pPr algn="r" defTabSz="917546"/>
            <a:fld id="{E6009985-EB87-4276-A2FB-1B0BC80D2629}" type="slidenum">
              <a:rPr lang="en-GB" sz="1300" b="0">
                <a:solidFill>
                  <a:schemeClr val="tx1"/>
                </a:solidFill>
              </a:rPr>
              <a:pPr algn="r" defTabSz="917546"/>
              <a:t>21</a:t>
            </a:fld>
            <a:endParaRPr lang="en-GB" sz="1300" b="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30275" y="741363"/>
            <a:ext cx="4935538" cy="3702050"/>
          </a:xfrm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xfrm>
            <a:off x="680679" y="4688967"/>
            <a:ext cx="5436317" cy="4443872"/>
          </a:xfrm>
          <a:noFill/>
          <a:ln/>
        </p:spPr>
        <p:txBody>
          <a:bodyPr lIns="91692" tIns="45846" rIns="91692" bIns="45846"/>
          <a:lstStyle/>
          <a:p>
            <a:endParaRPr lang="en-US" dirty="0">
              <a:latin typeface="Arial" charset="0"/>
            </a:endParaRPr>
          </a:p>
          <a:p>
            <a:pPr>
              <a:buFontTx/>
              <a:buChar char="-"/>
            </a:pPr>
            <a:endParaRPr lang="en-US" dirty="0">
              <a:latin typeface="Arial" charset="0"/>
            </a:endParaRPr>
          </a:p>
          <a:p>
            <a:pPr>
              <a:buFontTx/>
              <a:buChar char="-"/>
            </a:pPr>
            <a:endParaRPr lang="en-US" dirty="0">
              <a:latin typeface="Arial" charset="0"/>
            </a:endParaRPr>
          </a:p>
        </p:txBody>
      </p:sp>
      <p:sp>
        <p:nvSpPr>
          <p:cNvPr id="48132" name="Slide Number Placeholder 3"/>
          <p:cNvSpPr txBox="1">
            <a:spLocks noGrp="1"/>
          </p:cNvSpPr>
          <p:nvPr/>
        </p:nvSpPr>
        <p:spPr bwMode="auto">
          <a:xfrm>
            <a:off x="3850092" y="9379466"/>
            <a:ext cx="2946065" cy="493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692" tIns="45846" rIns="91692" bIns="45846" anchor="b"/>
          <a:lstStyle/>
          <a:p>
            <a:pPr algn="r" defTabSz="917546"/>
            <a:fld id="{E6009985-EB87-4276-A2FB-1B0BC80D2629}" type="slidenum">
              <a:rPr lang="en-GB" sz="1300" b="0">
                <a:solidFill>
                  <a:schemeClr val="tx1"/>
                </a:solidFill>
              </a:rPr>
              <a:pPr algn="r" defTabSz="917546"/>
              <a:t>22</a:t>
            </a:fld>
            <a:endParaRPr lang="en-GB" sz="1300" b="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30275" y="741363"/>
            <a:ext cx="4935538" cy="3702050"/>
          </a:xfrm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xfrm>
            <a:off x="680679" y="4688967"/>
            <a:ext cx="5436317" cy="4443872"/>
          </a:xfrm>
          <a:noFill/>
          <a:ln/>
        </p:spPr>
        <p:txBody>
          <a:bodyPr lIns="91692" tIns="45846" rIns="91692" bIns="45846"/>
          <a:lstStyle/>
          <a:p>
            <a:endParaRPr lang="en-US" dirty="0">
              <a:latin typeface="Arial" charset="0"/>
            </a:endParaRPr>
          </a:p>
          <a:p>
            <a:pPr>
              <a:buFontTx/>
              <a:buChar char="-"/>
            </a:pPr>
            <a:endParaRPr lang="en-US" dirty="0">
              <a:latin typeface="Arial" charset="0"/>
            </a:endParaRPr>
          </a:p>
          <a:p>
            <a:pPr>
              <a:buFontTx/>
              <a:buChar char="-"/>
            </a:pPr>
            <a:endParaRPr lang="en-US" dirty="0">
              <a:latin typeface="Arial" charset="0"/>
            </a:endParaRPr>
          </a:p>
        </p:txBody>
      </p:sp>
      <p:sp>
        <p:nvSpPr>
          <p:cNvPr id="48132" name="Slide Number Placeholder 3"/>
          <p:cNvSpPr txBox="1">
            <a:spLocks noGrp="1"/>
          </p:cNvSpPr>
          <p:nvPr/>
        </p:nvSpPr>
        <p:spPr bwMode="auto">
          <a:xfrm>
            <a:off x="3850092" y="9379466"/>
            <a:ext cx="2946065" cy="493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692" tIns="45846" rIns="91692" bIns="45846" anchor="b"/>
          <a:lstStyle/>
          <a:p>
            <a:pPr algn="r" defTabSz="917546"/>
            <a:fld id="{E6009985-EB87-4276-A2FB-1B0BC80D2629}" type="slidenum">
              <a:rPr lang="en-GB" sz="1300" b="0">
                <a:solidFill>
                  <a:schemeClr val="tx1"/>
                </a:solidFill>
              </a:rPr>
              <a:pPr algn="r" defTabSz="917546"/>
              <a:t>23</a:t>
            </a:fld>
            <a:endParaRPr lang="en-GB" sz="1300" b="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30275" y="741363"/>
            <a:ext cx="4935538" cy="3702050"/>
          </a:xfrm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xfrm>
            <a:off x="680679" y="4688967"/>
            <a:ext cx="5436317" cy="4443872"/>
          </a:xfrm>
          <a:noFill/>
          <a:ln/>
        </p:spPr>
        <p:txBody>
          <a:bodyPr lIns="91692" tIns="45846" rIns="91692" bIns="45846"/>
          <a:lstStyle/>
          <a:p>
            <a:endParaRPr lang="en-US" dirty="0">
              <a:latin typeface="Arial" charset="0"/>
            </a:endParaRPr>
          </a:p>
          <a:p>
            <a:pPr>
              <a:buFontTx/>
              <a:buChar char="-"/>
            </a:pPr>
            <a:endParaRPr lang="en-US" dirty="0">
              <a:latin typeface="Arial" charset="0"/>
            </a:endParaRPr>
          </a:p>
          <a:p>
            <a:pPr>
              <a:buFontTx/>
              <a:buChar char="-"/>
            </a:pPr>
            <a:endParaRPr lang="en-US" dirty="0">
              <a:latin typeface="Arial" charset="0"/>
            </a:endParaRPr>
          </a:p>
        </p:txBody>
      </p:sp>
      <p:sp>
        <p:nvSpPr>
          <p:cNvPr id="48132" name="Slide Number Placeholder 3"/>
          <p:cNvSpPr txBox="1">
            <a:spLocks noGrp="1"/>
          </p:cNvSpPr>
          <p:nvPr/>
        </p:nvSpPr>
        <p:spPr bwMode="auto">
          <a:xfrm>
            <a:off x="3850092" y="9379466"/>
            <a:ext cx="2946065" cy="493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692" tIns="45846" rIns="91692" bIns="45846" anchor="b"/>
          <a:lstStyle/>
          <a:p>
            <a:pPr algn="r" defTabSz="917546"/>
            <a:fld id="{EEE287A0-B5BF-4B0A-BDDE-76E1C4FF5CFB}" type="slidenum">
              <a:rPr lang="en-GB" sz="1300" b="0">
                <a:solidFill>
                  <a:schemeClr val="tx1"/>
                </a:solidFill>
              </a:rPr>
              <a:pPr algn="r" defTabSz="917546"/>
              <a:t>24</a:t>
            </a:fld>
            <a:endParaRPr lang="en-GB" sz="1300" b="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49609" y="741411"/>
            <a:ext cx="4896939" cy="3702461"/>
          </a:xfrm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xfrm>
            <a:off x="680679" y="4688967"/>
            <a:ext cx="5436317" cy="4443872"/>
          </a:xfrm>
          <a:noFill/>
          <a:ln/>
        </p:spPr>
        <p:txBody>
          <a:bodyPr lIns="91689" tIns="45845" rIns="91689" bIns="45845"/>
          <a:lstStyle/>
          <a:p>
            <a:endParaRPr lang="en-US">
              <a:latin typeface="Arial" charset="0"/>
            </a:endParaRPr>
          </a:p>
          <a:p>
            <a:pPr>
              <a:buFontTx/>
              <a:buChar char="-"/>
            </a:pPr>
            <a:endParaRPr lang="en-US">
              <a:latin typeface="Arial" charset="0"/>
            </a:endParaRPr>
          </a:p>
          <a:p>
            <a:pPr>
              <a:buFontTx/>
              <a:buChar char="-"/>
            </a:pPr>
            <a:endParaRPr lang="en-US">
              <a:latin typeface="Arial" charset="0"/>
            </a:endParaRPr>
          </a:p>
        </p:txBody>
      </p:sp>
      <p:sp>
        <p:nvSpPr>
          <p:cNvPr id="77828" name="Slide Number Placeholder 3"/>
          <p:cNvSpPr txBox="1">
            <a:spLocks noGrp="1"/>
          </p:cNvSpPr>
          <p:nvPr/>
        </p:nvSpPr>
        <p:spPr bwMode="auto">
          <a:xfrm>
            <a:off x="3850092" y="9379466"/>
            <a:ext cx="2946065" cy="493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689" tIns="45845" rIns="91689" bIns="45845" anchor="b"/>
          <a:lstStyle/>
          <a:p>
            <a:pPr algn="r" defTabSz="916019"/>
            <a:fld id="{8A912FD1-9741-4ACD-A461-56D1A1D38EC8}" type="slidenum">
              <a:rPr lang="en-GB" b="0">
                <a:solidFill>
                  <a:schemeClr val="tx1"/>
                </a:solidFill>
              </a:rPr>
              <a:pPr algn="r" defTabSz="916019"/>
              <a:t>25</a:t>
            </a:fld>
            <a:endParaRPr lang="en-GB" b="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 txBox="1">
            <a:spLocks noGrp="1" noChangeArrowheads="1"/>
          </p:cNvSpPr>
          <p:nvPr/>
        </p:nvSpPr>
        <p:spPr bwMode="auto">
          <a:xfrm>
            <a:off x="3851612" y="9376402"/>
            <a:ext cx="2943025" cy="49018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249" tIns="46929" rIns="90249" bIns="46929" anchor="b"/>
          <a:lstStyle/>
          <a:p>
            <a:pPr algn="r" defTabSz="450377">
              <a:buClr>
                <a:srgbClr val="000000"/>
              </a:buClr>
              <a:buSzPct val="100000"/>
              <a:tabLst>
                <a:tab pos="725182" algn="l"/>
                <a:tab pos="1450364" algn="l"/>
                <a:tab pos="2177072" algn="l"/>
                <a:tab pos="2902255" algn="l"/>
              </a:tabLst>
            </a:pPr>
            <a:fld id="{FFF4ADAC-94FB-4740-8BEF-EC924FB23E4B}" type="slidenum">
              <a:rPr lang="en-GB" sz="1300"/>
              <a:pPr algn="r" defTabSz="450377">
                <a:buClr>
                  <a:srgbClr val="000000"/>
                </a:buClr>
                <a:buSzPct val="100000"/>
                <a:tabLst>
                  <a:tab pos="725182" algn="l"/>
                  <a:tab pos="1450364" algn="l"/>
                  <a:tab pos="2177072" algn="l"/>
                  <a:tab pos="2902255" algn="l"/>
                </a:tabLst>
              </a:pPr>
              <a:t>26</a:t>
            </a:fld>
            <a:endParaRPr lang="en-GB" sz="1300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3450" y="741363"/>
            <a:ext cx="4929188" cy="3698875"/>
          </a:xfrm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0679" y="4688967"/>
            <a:ext cx="5434798" cy="4439277"/>
          </a:xfrm>
          <a:ln/>
        </p:spPr>
        <p:txBody>
          <a:bodyPr lIns="90249" tIns="46929" rIns="90249" bIns="46929"/>
          <a:lstStyle/>
          <a:p>
            <a:pPr marL="343848" indent="-343848" defTabSz="803904" eaLnBrk="1" hangingPunct="1">
              <a:defRPr/>
            </a:pPr>
            <a:r>
              <a:rPr lang="en-GB" dirty="0"/>
              <a:t>For the benefit of the embedded developer</a:t>
            </a:r>
          </a:p>
          <a:p>
            <a:pPr marL="343848" indent="-343848" defTabSz="803904" eaLnBrk="1" hangingPunct="1">
              <a:defRPr/>
            </a:pPr>
            <a:r>
              <a:rPr lang="en-GB" dirty="0"/>
              <a:t>- Reduce Complexity</a:t>
            </a:r>
          </a:p>
          <a:p>
            <a:pPr marL="343848" indent="-343848" defTabSz="803904" eaLnBrk="1" hangingPunct="1">
              <a:lnSpc>
                <a:spcPct val="120000"/>
              </a:lnSpc>
              <a:defRPr/>
            </a:pPr>
            <a:r>
              <a:rPr lang="en-GB" dirty="0"/>
              <a:t>- Provide Industry-Wide Programming Standards</a:t>
            </a:r>
          </a:p>
          <a:p>
            <a:pPr marL="343848" indent="-343848" defTabSz="803904" eaLnBrk="1" hangingPunct="1">
              <a:lnSpc>
                <a:spcPct val="120000"/>
              </a:lnSpc>
              <a:defRPr/>
            </a:pPr>
            <a:r>
              <a:rPr lang="en-GB" dirty="0"/>
              <a:t>- Support Partnerships and Innovation</a:t>
            </a:r>
          </a:p>
          <a:p>
            <a:pPr>
              <a:defRPr/>
            </a:pPr>
            <a:endParaRPr lang="en-US" dirty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Use Cases: header file generation was not within the original scope of the “System View Description” format, however a number of partners see high value in this capability and it seems we only need a bit of additional information to achieve this. This could bring high level of conformance checking</a:t>
            </a:r>
          </a:p>
          <a:p>
            <a:endParaRPr lang="en-US">
              <a:latin typeface="Arial" charset="0"/>
            </a:endParaRPr>
          </a:p>
          <a:p>
            <a:r>
              <a:rPr lang="en-US">
                <a:latin typeface="Arial" charset="0"/>
              </a:rPr>
              <a:t>Challenges: silicon vendor need to provide detailed descriptions including meaningful descriptions on all levels, however tool-vendors need to be able to provide instant access to these details in their debugger</a:t>
            </a:r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75B808-9668-4259-AD89-6F0A5D394A80}" type="slidenum">
              <a:rPr lang="en-GB" smtClean="0"/>
              <a:pPr/>
              <a:t>27</a:t>
            </a:fld>
            <a:endParaRPr lang="en-GB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Shipping: Atmel, Energy Micro, Freescale,</a:t>
            </a:r>
            <a:r>
              <a:rPr lang="en-US" baseline="0" dirty="0"/>
              <a:t> Fujitsu, </a:t>
            </a:r>
            <a:r>
              <a:rPr lang="en-US" baseline="0" dirty="0" err="1"/>
              <a:t>Holtek</a:t>
            </a:r>
            <a:r>
              <a:rPr lang="en-US" baseline="0" dirty="0"/>
              <a:t>, </a:t>
            </a:r>
            <a:r>
              <a:rPr lang="en-US" baseline="0" dirty="0" err="1"/>
              <a:t>Nuvoton</a:t>
            </a:r>
            <a:r>
              <a:rPr lang="en-US" baseline="0" dirty="0"/>
              <a:t>, NXP, ST, TI, Toshiba</a:t>
            </a:r>
          </a:p>
          <a:p>
            <a:r>
              <a:rPr lang="en-US" baseline="0" dirty="0"/>
              <a:t>In progress: Analog Devices, Cypress, Infineon, </a:t>
            </a:r>
            <a:r>
              <a:rPr lang="en-US" baseline="0" dirty="0" err="1"/>
              <a:t>MicroSemi</a:t>
            </a:r>
            <a:r>
              <a:rPr lang="en-US" baseline="0" dirty="0"/>
              <a:t>, Nordic, Samsung, </a:t>
            </a:r>
            <a:r>
              <a:rPr lang="en-US" baseline="0" dirty="0" err="1"/>
              <a:t>SiLabs</a:t>
            </a:r>
            <a:r>
              <a:rPr lang="en-US" baseline="0" dirty="0"/>
              <a:t>, </a:t>
            </a:r>
            <a:r>
              <a:rPr lang="en-US" baseline="0" dirty="0" err="1"/>
              <a:t>Sonix</a:t>
            </a:r>
            <a:endParaRPr lang="en-US" baseline="0" dirty="0"/>
          </a:p>
          <a:p>
            <a:r>
              <a:rPr lang="en-US" baseline="0" dirty="0"/>
              <a:t>Supporting </a:t>
            </a:r>
            <a:r>
              <a:rPr lang="en-US" baseline="0" dirty="0" err="1"/>
              <a:t>Toolchains</a:t>
            </a:r>
            <a:r>
              <a:rPr lang="en-US" baseline="0" dirty="0"/>
              <a:t>: </a:t>
            </a:r>
            <a:r>
              <a:rPr lang="en-US" baseline="0" dirty="0" err="1"/>
              <a:t>Atollic</a:t>
            </a:r>
            <a:r>
              <a:rPr lang="en-US" baseline="0" dirty="0"/>
              <a:t>, IAR, Keil, Rowley, </a:t>
            </a:r>
            <a:r>
              <a:rPr lang="en-US" baseline="0" dirty="0" err="1"/>
              <a:t>Raisonnance</a:t>
            </a:r>
            <a:endParaRPr lang="en-US" baseline="0" dirty="0"/>
          </a:p>
          <a:p>
            <a:r>
              <a:rPr lang="en-US" baseline="0" dirty="0"/>
              <a:t>Signed Contract: Energy Micro</a:t>
            </a:r>
          </a:p>
          <a:p>
            <a:r>
              <a:rPr lang="en-US" baseline="0" dirty="0"/>
              <a:t>Contract in Review: Atmel, Freescale, ST, (NXP)</a:t>
            </a:r>
          </a:p>
          <a:p>
            <a:r>
              <a:rPr lang="en-US" baseline="0" dirty="0"/>
              <a:t>Pending ARM Legal: Fujitsu, Toshiba, TI,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B623E1-F7EA-430F-99BC-7B9550882BBD}" type="slidenum">
              <a:rPr lang="en-GB" smtClean="0"/>
              <a:pPr>
                <a:defRPr/>
              </a:pPr>
              <a:t>28</a:t>
            </a:fld>
            <a:endParaRPr lang="en-GB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B623E1-F7EA-430F-99BC-7B9550882BBD}" type="slidenum">
              <a:rPr lang="en-GB" smtClean="0"/>
              <a:pPr>
                <a:defRPr/>
              </a:pPr>
              <a:t>29</a:t>
            </a:fld>
            <a:endParaRPr lang="en-GB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en-US" dirty="0"/>
          </a:p>
          <a:p>
            <a:pPr marL="229232" indent="-229232">
              <a:defRPr/>
            </a:pPr>
            <a:endParaRPr lang="en-US" dirty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FBA1C26-476E-426F-B955-CFE7BE6DB981}" type="slidenum">
              <a:rPr lang="en-GB" smtClean="0"/>
              <a:pPr/>
              <a:t>30</a:t>
            </a:fld>
            <a:endParaRPr lang="en-GB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A5AC3B-BF9A-4976-B300-7D80EF5C7F09}" type="slidenum">
              <a:rPr lang="en-GB" smtClean="0"/>
              <a:pPr/>
              <a:t>31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11.jpeg"/><Relationship Id="rId4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5" descr="combine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57738"/>
            <a:ext cx="9144000" cy="210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30"/>
          <p:cNvSpPr>
            <a:spLocks noChangeArrowheads="1"/>
          </p:cNvSpPr>
          <p:nvPr/>
        </p:nvSpPr>
        <p:spPr bwMode="auto">
          <a:xfrm>
            <a:off x="257175" y="6621463"/>
            <a:ext cx="427038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fld id="{630F1C1F-DCE1-46BB-9C06-8528C126AF19}" type="slidenum">
              <a:rPr lang="en-GB" sz="900">
                <a:solidFill>
                  <a:schemeClr val="bg1"/>
                </a:solidFill>
              </a:rPr>
              <a:pPr algn="r">
                <a:defRPr/>
              </a:pPr>
              <a:t>‹#›</a:t>
            </a:fld>
            <a:endParaRPr lang="en-GB" sz="900">
              <a:solidFill>
                <a:schemeClr val="bg1"/>
              </a:solidFill>
            </a:endParaRP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927100" y="2058988"/>
            <a:ext cx="7337425" cy="1411287"/>
          </a:xfrm>
        </p:spPr>
        <p:txBody>
          <a:bodyPr wrap="square" anchor="t"/>
          <a:lstStyle>
            <a:lvl1pPr algn="ctr">
              <a:defRPr sz="46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216025" y="3673475"/>
            <a:ext cx="6711950" cy="14605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7488" y="906463"/>
            <a:ext cx="4311650" cy="54737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1538" y="906463"/>
            <a:ext cx="4311650" cy="54737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0850" y="7938"/>
            <a:ext cx="2193925" cy="63722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7488" y="7938"/>
            <a:ext cx="6430962" cy="63722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963" y="0"/>
            <a:ext cx="8936037" cy="838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33363" y="906463"/>
            <a:ext cx="4378325" cy="5473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764088" y="906463"/>
            <a:ext cx="4379912" cy="26606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764088" y="3719513"/>
            <a:ext cx="4379912" cy="26606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8" descr="combinedfoote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57738"/>
            <a:ext cx="9144000" cy="210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342900" y="787400"/>
            <a:ext cx="88011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lIns="80167" tIns="40084" rIns="80167" bIns="40084"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7" name="Text Box 23"/>
          <p:cNvSpPr txBox="1">
            <a:spLocks noChangeArrowheads="1"/>
          </p:cNvSpPr>
          <p:nvPr/>
        </p:nvSpPr>
        <p:spPr bwMode="auto">
          <a:xfrm>
            <a:off x="2741613" y="6646863"/>
            <a:ext cx="1350962" cy="201612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lIns="80167" tIns="40084" rIns="80167" bIns="40084">
            <a:spAutoFit/>
          </a:bodyPr>
          <a:lstStyle/>
          <a:p>
            <a:pPr algn="ctr" defTabSz="801688" eaLnBrk="0" fontAlgn="ctr" hangingPunct="0">
              <a:lnSpc>
                <a:spcPct val="80000"/>
              </a:lnSpc>
              <a:spcBef>
                <a:spcPct val="50000"/>
              </a:spcBef>
              <a:buClr>
                <a:schemeClr val="bg2"/>
              </a:buClr>
              <a:buSzPct val="125000"/>
              <a:buFont typeface="Wingdings" pitchFamily="2" charset="2"/>
              <a:buNone/>
              <a:defRPr/>
            </a:pPr>
            <a:r>
              <a:rPr lang="en-GB" sz="1000">
                <a:solidFill>
                  <a:schemeClr val="bg1"/>
                </a:solidFill>
              </a:rPr>
              <a:t>CONFIDENTIAL</a:t>
            </a:r>
          </a:p>
        </p:txBody>
      </p:sp>
      <p:sp>
        <p:nvSpPr>
          <p:cNvPr id="8" name="Rectangle 28"/>
          <p:cNvSpPr>
            <a:spLocks noChangeArrowheads="1"/>
          </p:cNvSpPr>
          <p:nvPr/>
        </p:nvSpPr>
        <p:spPr bwMode="auto">
          <a:xfrm>
            <a:off x="257175" y="6621463"/>
            <a:ext cx="427038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fld id="{1405FF1A-FF3E-4D26-857A-B0B2CD55D15A}" type="slidenum">
              <a:rPr lang="en-GB" sz="900">
                <a:solidFill>
                  <a:schemeClr val="bg1"/>
                </a:solidFill>
              </a:rPr>
              <a:pPr algn="r">
                <a:defRPr/>
              </a:pPr>
              <a:t>‹#›</a:t>
            </a:fld>
            <a:endParaRPr lang="en-GB" sz="9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963" y="0"/>
            <a:ext cx="8936037" cy="838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33363" y="906463"/>
            <a:ext cx="4378325" cy="5473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764088" y="906463"/>
            <a:ext cx="4379912" cy="5473700"/>
          </a:xfrm>
        </p:spPr>
        <p:txBody>
          <a:bodyPr/>
          <a:lstStyle/>
          <a:p>
            <a:pPr lvl="0"/>
            <a:endParaRPr lang="en-GB" noProof="0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7240588" y="6599238"/>
            <a:ext cx="427037" cy="238125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" charset="0"/>
                <a:ea typeface="MS PGothic" pitchFamily="34" charset="-128"/>
              </a:defRPr>
            </a:lvl1pPr>
          </a:lstStyle>
          <a:p>
            <a:pPr>
              <a:defRPr/>
            </a:pPr>
            <a:fld id="{84F3D9A3-964A-448D-87C5-1E01F50AAA7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8" descr="combinedfoote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57738"/>
            <a:ext cx="9144000" cy="210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342900" y="787400"/>
            <a:ext cx="88011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lIns="80167" tIns="40084" rIns="80167" bIns="40084"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6" name="Text Box 23"/>
          <p:cNvSpPr txBox="1">
            <a:spLocks noChangeArrowheads="1"/>
          </p:cNvSpPr>
          <p:nvPr/>
        </p:nvSpPr>
        <p:spPr bwMode="auto">
          <a:xfrm>
            <a:off x="2741613" y="6646863"/>
            <a:ext cx="1350962" cy="201612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lIns="80167" tIns="40084" rIns="80167" bIns="40084">
            <a:spAutoFit/>
          </a:bodyPr>
          <a:lstStyle/>
          <a:p>
            <a:pPr algn="ctr" defTabSz="801688" eaLnBrk="0" fontAlgn="ctr" hangingPunct="0">
              <a:lnSpc>
                <a:spcPct val="80000"/>
              </a:lnSpc>
              <a:spcBef>
                <a:spcPct val="50000"/>
              </a:spcBef>
              <a:buClr>
                <a:schemeClr val="bg2"/>
              </a:buClr>
              <a:buSzPct val="125000"/>
              <a:buFont typeface="Wingdings" pitchFamily="2" charset="2"/>
              <a:buNone/>
              <a:defRPr/>
            </a:pPr>
            <a:r>
              <a:rPr lang="en-GB" sz="1000">
                <a:solidFill>
                  <a:schemeClr val="bg1"/>
                </a:solidFill>
              </a:rPr>
              <a:t>CONFIDENTIAL</a:t>
            </a:r>
          </a:p>
        </p:txBody>
      </p:sp>
      <p:sp>
        <p:nvSpPr>
          <p:cNvPr id="7" name="Rectangle 28"/>
          <p:cNvSpPr>
            <a:spLocks noChangeArrowheads="1"/>
          </p:cNvSpPr>
          <p:nvPr/>
        </p:nvSpPr>
        <p:spPr bwMode="auto">
          <a:xfrm>
            <a:off x="257175" y="6621463"/>
            <a:ext cx="427038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fld id="{C59EC447-BBBB-4625-94B5-8E73AB358F30}" type="slidenum">
              <a:rPr lang="en-GB" sz="900">
                <a:solidFill>
                  <a:schemeClr val="bg1"/>
                </a:solidFill>
              </a:rPr>
              <a:pPr algn="r">
                <a:defRPr/>
              </a:pPr>
              <a:t>‹#›</a:t>
            </a:fld>
            <a:endParaRPr lang="en-GB" sz="9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963" y="0"/>
            <a:ext cx="8936037" cy="838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33363" y="906463"/>
            <a:ext cx="8910637" cy="5473700"/>
          </a:xfrm>
        </p:spPr>
        <p:txBody>
          <a:bodyPr/>
          <a:lstStyle/>
          <a:p>
            <a:pPr lvl="0"/>
            <a:endParaRPr lang="en-GB" noProof="0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7240588" y="6599238"/>
            <a:ext cx="427037" cy="238125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" charset="0"/>
                <a:ea typeface="MS PGothic" pitchFamily="34" charset="-128"/>
              </a:defRPr>
            </a:lvl1pPr>
          </a:lstStyle>
          <a:p>
            <a:pPr>
              <a:defRPr/>
            </a:pPr>
            <a:fld id="{57EC8F85-4D3F-4545-8859-C7F43370D76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8" descr="combinedfoote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57738"/>
            <a:ext cx="9144000" cy="210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342900" y="787400"/>
            <a:ext cx="88011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lIns="80167" tIns="40084" rIns="80167" bIns="40084"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8" name="Text Box 23"/>
          <p:cNvSpPr txBox="1">
            <a:spLocks noChangeArrowheads="1"/>
          </p:cNvSpPr>
          <p:nvPr/>
        </p:nvSpPr>
        <p:spPr bwMode="auto">
          <a:xfrm>
            <a:off x="2741613" y="6646863"/>
            <a:ext cx="1350962" cy="201612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lIns="80167" tIns="40084" rIns="80167" bIns="40084">
            <a:spAutoFit/>
          </a:bodyPr>
          <a:lstStyle/>
          <a:p>
            <a:pPr algn="ctr" defTabSz="801688" eaLnBrk="0" fontAlgn="ctr" hangingPunct="0">
              <a:lnSpc>
                <a:spcPct val="80000"/>
              </a:lnSpc>
              <a:spcBef>
                <a:spcPct val="50000"/>
              </a:spcBef>
              <a:buClr>
                <a:schemeClr val="bg2"/>
              </a:buClr>
              <a:buSzPct val="125000"/>
              <a:buFont typeface="Wingdings" pitchFamily="2" charset="2"/>
              <a:buNone/>
              <a:defRPr/>
            </a:pPr>
            <a:r>
              <a:rPr lang="en-GB" sz="1000">
                <a:solidFill>
                  <a:schemeClr val="bg1"/>
                </a:solidFill>
              </a:rPr>
              <a:t>CONFIDENTIAL</a:t>
            </a:r>
          </a:p>
        </p:txBody>
      </p:sp>
      <p:sp>
        <p:nvSpPr>
          <p:cNvPr id="9" name="Rectangle 28"/>
          <p:cNvSpPr>
            <a:spLocks noChangeArrowheads="1"/>
          </p:cNvSpPr>
          <p:nvPr/>
        </p:nvSpPr>
        <p:spPr bwMode="auto">
          <a:xfrm>
            <a:off x="257175" y="6621463"/>
            <a:ext cx="427038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fld id="{0E85B9CD-7F37-4EB5-95E8-7754E607E525}" type="slidenum">
              <a:rPr lang="en-GB" sz="900">
                <a:solidFill>
                  <a:schemeClr val="bg1"/>
                </a:solidFill>
              </a:rPr>
              <a:pPr algn="r">
                <a:defRPr/>
              </a:pPr>
              <a:t>‹#›</a:t>
            </a:fld>
            <a:endParaRPr lang="en-GB" sz="9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963" y="0"/>
            <a:ext cx="8936037" cy="838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33363" y="906463"/>
            <a:ext cx="4378325" cy="5473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764088" y="906463"/>
            <a:ext cx="4379912" cy="26606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764088" y="3719513"/>
            <a:ext cx="4379912" cy="26606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7240588" y="6599238"/>
            <a:ext cx="427037" cy="238125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" charset="0"/>
                <a:ea typeface="MS PGothic" pitchFamily="34" charset="-128"/>
              </a:defRPr>
            </a:lvl1pPr>
          </a:lstStyle>
          <a:p>
            <a:pPr>
              <a:defRPr/>
            </a:pPr>
            <a:fld id="{5D047030-EAE3-4926-B3FB-47AA63FCE96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8" descr="combinedfoote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57738"/>
            <a:ext cx="9144000" cy="210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342900" y="787400"/>
            <a:ext cx="88011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lIns="80167" tIns="40084" rIns="80167" bIns="40084"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7" name="Text Box 23"/>
          <p:cNvSpPr txBox="1">
            <a:spLocks noChangeArrowheads="1"/>
          </p:cNvSpPr>
          <p:nvPr/>
        </p:nvSpPr>
        <p:spPr bwMode="auto">
          <a:xfrm>
            <a:off x="2741613" y="6646863"/>
            <a:ext cx="1350962" cy="201612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lIns="80167" tIns="40084" rIns="80167" bIns="40084">
            <a:spAutoFit/>
          </a:bodyPr>
          <a:lstStyle/>
          <a:p>
            <a:pPr algn="ctr" defTabSz="801688" eaLnBrk="0" fontAlgn="ctr" hangingPunct="0">
              <a:lnSpc>
                <a:spcPct val="80000"/>
              </a:lnSpc>
              <a:spcBef>
                <a:spcPct val="50000"/>
              </a:spcBef>
              <a:buClr>
                <a:schemeClr val="bg2"/>
              </a:buClr>
              <a:buSzPct val="125000"/>
              <a:buFont typeface="Wingdings" pitchFamily="2" charset="2"/>
              <a:buNone/>
              <a:defRPr/>
            </a:pPr>
            <a:r>
              <a:rPr lang="en-GB" sz="1000">
                <a:solidFill>
                  <a:schemeClr val="bg1"/>
                </a:solidFill>
              </a:rPr>
              <a:t>CONFIDENTIAL</a:t>
            </a:r>
          </a:p>
        </p:txBody>
      </p:sp>
      <p:sp>
        <p:nvSpPr>
          <p:cNvPr id="8" name="Rectangle 28"/>
          <p:cNvSpPr>
            <a:spLocks noChangeArrowheads="1"/>
          </p:cNvSpPr>
          <p:nvPr/>
        </p:nvSpPr>
        <p:spPr bwMode="auto">
          <a:xfrm>
            <a:off x="257175" y="6621463"/>
            <a:ext cx="427038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fld id="{B779837C-2B7A-43EF-AD3C-1AF014690143}" type="slidenum">
              <a:rPr lang="en-GB" sz="900">
                <a:solidFill>
                  <a:schemeClr val="bg1"/>
                </a:solidFill>
              </a:rPr>
              <a:pPr algn="r">
                <a:defRPr/>
              </a:pPr>
              <a:t>‹#›</a:t>
            </a:fld>
            <a:endParaRPr lang="en-GB" sz="9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963" y="0"/>
            <a:ext cx="8936037" cy="838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33363" y="906463"/>
            <a:ext cx="4378325" cy="5473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4088" y="906463"/>
            <a:ext cx="4379912" cy="5473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7240588" y="6599238"/>
            <a:ext cx="427037" cy="238125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" charset="0"/>
                <a:ea typeface="MS PGothic" pitchFamily="34" charset="-128"/>
              </a:defRPr>
            </a:lvl1pPr>
          </a:lstStyle>
          <a:p>
            <a:pPr>
              <a:defRPr/>
            </a:pPr>
            <a:fld id="{61E0CD3C-2DF5-4881-AF06-8EBF6C2E24D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4325" y="1071563"/>
            <a:ext cx="4186238" cy="4933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2963" y="1071563"/>
            <a:ext cx="4186237" cy="4933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8775" y="168275"/>
            <a:ext cx="2130425" cy="58372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14325" y="168275"/>
            <a:ext cx="6242050" cy="58372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4813" y="168275"/>
            <a:ext cx="7129462" cy="6000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14325" y="1071563"/>
            <a:ext cx="4186238" cy="49339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2963" y="1071563"/>
            <a:ext cx="4186237" cy="49339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4813" y="168275"/>
            <a:ext cx="7129462" cy="6000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314325" y="1071563"/>
            <a:ext cx="8524875" cy="4933950"/>
          </a:xfrm>
        </p:spPr>
        <p:txBody>
          <a:bodyPr/>
          <a:lstStyle/>
          <a:p>
            <a:pPr lvl="0"/>
            <a:endParaRPr lang="en-GB" noProof="0"/>
          </a:p>
        </p:txBody>
      </p:sp>
    </p:spTree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© Toshiba Electronics Europe GmbH 2009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</p:spTree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© Toshiba Electronics Europe GmbH 2009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</p:spTree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836613"/>
            <a:ext cx="4114800" cy="41767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36613"/>
            <a:ext cx="4114800" cy="41767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© Toshiba Electronics Europe GmbH 2009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</p:spTree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© Toshiba Electronics Europe GmbH 2009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</p:spTree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© Toshiba Electronics Europe GmbH 2009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</p:spTree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© Toshiba Electronics Europe GmbH 2009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</p:spTree>
  </p:cSld>
  <p:clrMapOvr>
    <a:masterClrMapping/>
  </p:clrMapOvr>
  <p:transition spd="med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© Toshiba Electronics Europe GmbH 2009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</p:spTree>
  </p:cSld>
  <p:clrMapOvr>
    <a:masterClrMapping/>
  </p:clrMapOvr>
  <p:transition spd="med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© Toshiba Electronics Europe GmbH 2009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</p:spTree>
  </p:cSld>
  <p:clrMapOvr>
    <a:masterClrMapping/>
  </p:clrMapOvr>
  <p:transition spd="med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© Toshiba Electronics Europe GmbH 2009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</p:spTree>
  </p:cSld>
  <p:clrMapOvr>
    <a:masterClrMapping/>
  </p:clrMapOvr>
  <p:transition spd="med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67500" y="0"/>
            <a:ext cx="2095500" cy="50133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79413" y="0"/>
            <a:ext cx="6135687" cy="50133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© Toshiba Electronics Europe GmbH 2009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</p:spTree>
  </p:cSld>
  <p:clrMapOvr>
    <a:masterClrMapping/>
  </p:clrMapOvr>
  <p:transition spd="med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© Toshiba Electronics Europe GmbH 2009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</p:spTree>
  </p:cSld>
  <p:clrMapOvr>
    <a:masterClrMapping/>
  </p:clrMapOvr>
  <p:transition spd="med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© Toshiba Electronics Europe GmbH 2009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</p:spTree>
  </p:cSld>
  <p:clrMapOvr>
    <a:masterClrMapping/>
  </p:clrMapOvr>
  <p:transition spd="med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© Toshiba Electronics Europe GmbH 2009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</p:spTree>
  </p:cSld>
  <p:clrMapOvr>
    <a:masterClrMapping/>
  </p:clrMapOvr>
  <p:transition spd="med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836613"/>
            <a:ext cx="4114800" cy="53355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36613"/>
            <a:ext cx="4114800" cy="53355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© Toshiba Electronics Europe GmbH 2009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</p:spTree>
  </p:cSld>
  <p:clrMapOvr>
    <a:masterClrMapping/>
  </p:clrMapOvr>
  <p:transition spd="med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© Toshiba Electronics Europe GmbH 2009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</p:spTree>
  </p:cSld>
  <p:clrMapOvr>
    <a:masterClrMapping/>
  </p:clrMapOvr>
  <p:transition spd="med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© Toshiba Electronics Europe GmbH 2009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</p:spTree>
  </p:cSld>
  <p:clrMapOvr>
    <a:masterClrMapping/>
  </p:clrMapOvr>
  <p:transition spd="med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© Toshiba Electronics Europe GmbH 2009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</p:spTree>
  </p:cSld>
  <p:clrMapOvr>
    <a:masterClrMapping/>
  </p:clrMapOvr>
  <p:transition spd="med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© Toshiba Electronics Europe GmbH 2009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</p:spTree>
  </p:cSld>
  <p:clrMapOvr>
    <a:masterClrMapping/>
  </p:clrMapOvr>
  <p:transition spd="med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© Toshiba Electronics Europe GmbH 2009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</p:spTree>
  </p:cSld>
  <p:clrMapOvr>
    <a:masterClrMapping/>
  </p:clrMapOvr>
  <p:transition spd="med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© Toshiba Electronics Europe GmbH 2009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</p:spTree>
  </p:cSld>
  <p:clrMapOvr>
    <a:masterClrMapping/>
  </p:clrMapOvr>
  <p:transition spd="med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67500" y="0"/>
            <a:ext cx="2095500" cy="6172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79413" y="0"/>
            <a:ext cx="6135687" cy="6172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© Toshiba Electronics Europe GmbH 2009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</p:spTree>
  </p:cSld>
  <p:clrMapOvr>
    <a:masterClrMapping/>
  </p:clrMapOvr>
  <p:transition spd="med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481138" y="3411538"/>
            <a:ext cx="6892925" cy="103981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89795" name="Rectangle 3" hidden="1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00100" y="4762500"/>
            <a:ext cx="7543800" cy="304800"/>
          </a:xfrm>
        </p:spPr>
        <p:txBody>
          <a:bodyPr/>
          <a:lstStyle>
            <a:lvl1pPr>
              <a:defRPr sz="1900" noProof="1">
                <a:solidFill>
                  <a:srgbClr val="FFFFFF"/>
                </a:solidFill>
              </a:defRPr>
            </a:lvl1pPr>
          </a:lstStyle>
          <a:p>
            <a:r>
              <a:rPr lang="en-US" noProof="1"/>
              <a:t>Click to edit Master subtitle style</a:t>
            </a:r>
          </a:p>
        </p:txBody>
      </p:sp>
      <p:sp>
        <p:nvSpPr>
          <p:cNvPr id="4" name="Rectangle 4" hidden="1"/>
          <p:cNvSpPr>
            <a:spLocks noGrp="1" noChangeArrowheads="1"/>
          </p:cNvSpPr>
          <p:nvPr>
            <p:ph type="ftr" sz="quarter" idx="10"/>
            <p:custDataLst>
              <p:tags r:id="rId1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 hidden="1"/>
          <p:cNvSpPr>
            <a:spLocks noGrp="1" noChangeArrowheads="1"/>
          </p:cNvSpPr>
          <p:nvPr>
            <p:ph type="dt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 hidden="1"/>
          <p:cNvSpPr>
            <a:spLocks noGrp="1" noChangeArrowheads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578850" y="6578600"/>
            <a:ext cx="317500" cy="1524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C9705B61-95CD-4618-A648-EB66F8FBDC09}" type="slidenum">
              <a:rPr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5527D2-737D-4DAD-B7CA-D9C7B13A78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792C47-5BC3-4562-B8CD-C3E9088767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2113" y="1312863"/>
            <a:ext cx="4103687" cy="41894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12863"/>
            <a:ext cx="4103688" cy="41894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8ED004-81CE-4651-AEF0-C1B3794CD5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0E663C-3354-4AF6-B93F-622534F8A9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893BB3-CF6C-4494-A0E1-989CC30565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C8DA40-E138-44D8-BBB7-9FA1378EC8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0FBA94-D54D-4C96-A7D4-812B39C075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6385B9-D13D-4F77-A140-7A5A94686F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121210-93A2-4841-8383-3771F6A796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62738" y="279400"/>
            <a:ext cx="2089150" cy="52228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2113" y="279400"/>
            <a:ext cx="6118225" cy="5222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742386-B10D-458E-9C29-001F018D4A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2113" y="279400"/>
            <a:ext cx="8359775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392113" y="1312863"/>
            <a:ext cx="8359775" cy="4189412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D88642-A195-499A-B87E-8B89216266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2113" y="279400"/>
            <a:ext cx="8359775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2113" y="1312863"/>
            <a:ext cx="4103687" cy="41894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312863"/>
            <a:ext cx="4103688" cy="2017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482975"/>
            <a:ext cx="4103688" cy="2019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E32DE2-3BAC-4823-ABE4-C855338733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lidetitre_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5"/>
          <p:cNvSpPr>
            <a:spLocks noChangeArrowheads="1"/>
          </p:cNvSpPr>
          <p:nvPr/>
        </p:nvSpPr>
        <p:spPr bwMode="auto">
          <a:xfrm rot="10800000" flipV="1">
            <a:off x="0" y="3068638"/>
            <a:ext cx="7812088" cy="73025"/>
          </a:xfrm>
          <a:prstGeom prst="parallelogram">
            <a:avLst>
              <a:gd name="adj" fmla="val 86672"/>
            </a:avLst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1438" rIns="91438" anchor="ctr"/>
          <a:lstStyle/>
          <a:p>
            <a:pPr algn="ctr">
              <a:defRPr/>
            </a:pPr>
            <a:endParaRPr lang="fr-CH">
              <a:solidFill>
                <a:srgbClr val="000099"/>
              </a:solidFill>
              <a:ea typeface="ＭＳ Ｐゴシック" pitchFamily="34" charset="-128"/>
            </a:endParaRPr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 flipH="1">
            <a:off x="0" y="3213100"/>
            <a:ext cx="788511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eaLnBrk="0" hangingPunct="0">
              <a:defRPr/>
            </a:pPr>
            <a:endParaRPr lang="en-GB" sz="2100">
              <a:solidFill>
                <a:srgbClr val="000099"/>
              </a:solidFill>
              <a:latin typeface="Times" pitchFamily="18" charset="0"/>
              <a:ea typeface="ＭＳ Ｐゴシック" pitchFamily="34" charset="-128"/>
            </a:endParaRPr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 flipH="1">
            <a:off x="0" y="4149725"/>
            <a:ext cx="8532813" cy="0"/>
          </a:xfrm>
          <a:prstGeom prst="line">
            <a:avLst/>
          </a:prstGeom>
          <a:noFill/>
          <a:ln w="3175" cap="rnd">
            <a:solidFill>
              <a:srgbClr val="3366FF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pPr eaLnBrk="0" hangingPunct="0">
              <a:defRPr/>
            </a:pPr>
            <a:endParaRPr lang="en-GB" sz="2100">
              <a:solidFill>
                <a:srgbClr val="000099"/>
              </a:solidFill>
              <a:latin typeface="Times" pitchFamily="18" charset="0"/>
              <a:ea typeface="ＭＳ Ｐゴシック" pitchFamily="34" charset="-128"/>
            </a:endParaRPr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 flipH="1">
            <a:off x="0" y="2060575"/>
            <a:ext cx="5983288" cy="0"/>
          </a:xfrm>
          <a:prstGeom prst="line">
            <a:avLst/>
          </a:prstGeom>
          <a:noFill/>
          <a:ln w="3175">
            <a:solidFill>
              <a:srgbClr val="0099FF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pPr eaLnBrk="0" hangingPunct="0">
              <a:defRPr/>
            </a:pPr>
            <a:endParaRPr lang="en-GB" sz="2100">
              <a:solidFill>
                <a:srgbClr val="000099"/>
              </a:solidFill>
              <a:latin typeface="Times" pitchFamily="18" charset="0"/>
              <a:ea typeface="ＭＳ Ｐゴシック" pitchFamily="34" charset="-128"/>
            </a:endParaRPr>
          </a:p>
        </p:txBody>
      </p:sp>
      <p:sp>
        <p:nvSpPr>
          <p:cNvPr id="9" name="AutoShape 9"/>
          <p:cNvSpPr>
            <a:spLocks noChangeArrowheads="1"/>
          </p:cNvSpPr>
          <p:nvPr/>
        </p:nvSpPr>
        <p:spPr bwMode="auto">
          <a:xfrm rot="10800000" flipV="1">
            <a:off x="0" y="3068638"/>
            <a:ext cx="3505200" cy="74612"/>
          </a:xfrm>
          <a:prstGeom prst="parallelogram">
            <a:avLst>
              <a:gd name="adj" fmla="val 0"/>
            </a:avLst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1438" rIns="91438" anchor="ctr"/>
          <a:lstStyle/>
          <a:p>
            <a:pPr algn="ctr">
              <a:defRPr/>
            </a:pPr>
            <a:endParaRPr lang="fr-CH">
              <a:solidFill>
                <a:srgbClr val="000099"/>
              </a:solidFill>
              <a:ea typeface="ＭＳ Ｐゴシック" pitchFamily="34" charset="-128"/>
            </a:endParaRPr>
          </a:p>
        </p:txBody>
      </p:sp>
      <p:sp>
        <p:nvSpPr>
          <p:cNvPr id="104243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4925" y="2060575"/>
            <a:ext cx="6516688" cy="936625"/>
          </a:xfrm>
        </p:spPr>
        <p:txBody>
          <a:bodyPr/>
          <a:lstStyle>
            <a:lvl1pPr algn="r">
              <a:lnSpc>
                <a:spcPct val="90000"/>
              </a:lnSpc>
              <a:defRPr sz="3600" i="1">
                <a:solidFill>
                  <a:srgbClr val="3366FF"/>
                </a:solidFill>
              </a:defRPr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104243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31913" y="3284538"/>
            <a:ext cx="6516687" cy="865187"/>
          </a:xfrm>
        </p:spPr>
        <p:txBody>
          <a:bodyPr/>
          <a:lstStyle>
            <a:lvl1pPr marL="0" indent="0" algn="r">
              <a:buFontTx/>
              <a:buNone/>
              <a:defRPr sz="2000"/>
            </a:lvl1pPr>
          </a:lstStyle>
          <a:p>
            <a:r>
              <a:rPr lang="fr-FR"/>
              <a:t>Cliquez pour modifier le style des sous-titres du masque</a:t>
            </a:r>
          </a:p>
        </p:txBody>
      </p:sp>
    </p:spTree>
  </p:cSld>
  <p:clrMapOvr>
    <a:masterClrMapping/>
  </p:clrMapOvr>
  <p:transition spd="med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lidetitre_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5"/>
          <p:cNvSpPr>
            <a:spLocks noChangeArrowheads="1"/>
          </p:cNvSpPr>
          <p:nvPr/>
        </p:nvSpPr>
        <p:spPr bwMode="auto">
          <a:xfrm rot="10800000" flipV="1">
            <a:off x="0" y="3068638"/>
            <a:ext cx="7812088" cy="73025"/>
          </a:xfrm>
          <a:prstGeom prst="parallelogram">
            <a:avLst>
              <a:gd name="adj" fmla="val 86672"/>
            </a:avLst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1438" rIns="91438" anchor="ctr"/>
          <a:lstStyle/>
          <a:p>
            <a:pPr algn="ctr">
              <a:defRPr/>
            </a:pPr>
            <a:endParaRPr lang="fr-CH">
              <a:solidFill>
                <a:srgbClr val="000099"/>
              </a:solidFill>
              <a:ea typeface="ＭＳ Ｐゴシック" pitchFamily="34" charset="-128"/>
            </a:endParaRPr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 flipH="1">
            <a:off x="0" y="3213100"/>
            <a:ext cx="788511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eaLnBrk="0" hangingPunct="0">
              <a:defRPr/>
            </a:pPr>
            <a:endParaRPr lang="en-GB" sz="2100">
              <a:solidFill>
                <a:srgbClr val="000099"/>
              </a:solidFill>
              <a:latin typeface="Times" pitchFamily="18" charset="0"/>
              <a:ea typeface="ＭＳ Ｐゴシック" pitchFamily="34" charset="-128"/>
            </a:endParaRPr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 flipH="1">
            <a:off x="0" y="4149725"/>
            <a:ext cx="8532813" cy="0"/>
          </a:xfrm>
          <a:prstGeom prst="line">
            <a:avLst/>
          </a:prstGeom>
          <a:noFill/>
          <a:ln w="3175" cap="rnd">
            <a:solidFill>
              <a:srgbClr val="3366FF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pPr eaLnBrk="0" hangingPunct="0">
              <a:defRPr/>
            </a:pPr>
            <a:endParaRPr lang="en-GB" sz="2100">
              <a:solidFill>
                <a:srgbClr val="000099"/>
              </a:solidFill>
              <a:latin typeface="Times" pitchFamily="18" charset="0"/>
              <a:ea typeface="ＭＳ Ｐゴシック" pitchFamily="34" charset="-128"/>
            </a:endParaRPr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 flipH="1">
            <a:off x="0" y="2060575"/>
            <a:ext cx="5983288" cy="0"/>
          </a:xfrm>
          <a:prstGeom prst="line">
            <a:avLst/>
          </a:prstGeom>
          <a:noFill/>
          <a:ln w="3175">
            <a:solidFill>
              <a:srgbClr val="0099FF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pPr eaLnBrk="0" hangingPunct="0">
              <a:defRPr/>
            </a:pPr>
            <a:endParaRPr lang="en-GB" sz="2100">
              <a:solidFill>
                <a:srgbClr val="000099"/>
              </a:solidFill>
              <a:latin typeface="Times" pitchFamily="18" charset="0"/>
              <a:ea typeface="ＭＳ Ｐゴシック" pitchFamily="34" charset="-128"/>
            </a:endParaRPr>
          </a:p>
        </p:txBody>
      </p:sp>
      <p:sp>
        <p:nvSpPr>
          <p:cNvPr id="9" name="AutoShape 9"/>
          <p:cNvSpPr>
            <a:spLocks noChangeArrowheads="1"/>
          </p:cNvSpPr>
          <p:nvPr/>
        </p:nvSpPr>
        <p:spPr bwMode="auto">
          <a:xfrm rot="10800000" flipV="1">
            <a:off x="0" y="3068638"/>
            <a:ext cx="3505200" cy="74612"/>
          </a:xfrm>
          <a:prstGeom prst="parallelogram">
            <a:avLst>
              <a:gd name="adj" fmla="val 0"/>
            </a:avLst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1438" rIns="91438" anchor="ctr"/>
          <a:lstStyle/>
          <a:p>
            <a:pPr algn="ctr">
              <a:defRPr/>
            </a:pPr>
            <a:endParaRPr lang="fr-CH">
              <a:solidFill>
                <a:srgbClr val="000099"/>
              </a:solidFill>
              <a:ea typeface="ＭＳ Ｐゴシック" pitchFamily="34" charset="-128"/>
            </a:endParaRPr>
          </a:p>
        </p:txBody>
      </p:sp>
      <p:sp>
        <p:nvSpPr>
          <p:cNvPr id="117350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4925" y="2060575"/>
            <a:ext cx="6516688" cy="936625"/>
          </a:xfrm>
        </p:spPr>
        <p:txBody>
          <a:bodyPr/>
          <a:lstStyle>
            <a:lvl1pPr algn="r">
              <a:lnSpc>
                <a:spcPct val="90000"/>
              </a:lnSpc>
              <a:defRPr sz="3600" i="1">
                <a:solidFill>
                  <a:srgbClr val="3366FF"/>
                </a:solidFill>
              </a:defRPr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117350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31913" y="3284538"/>
            <a:ext cx="6516687" cy="865187"/>
          </a:xfrm>
        </p:spPr>
        <p:txBody>
          <a:bodyPr/>
          <a:lstStyle>
            <a:lvl1pPr marL="0" indent="0" algn="r">
              <a:buFontTx/>
              <a:buNone/>
              <a:defRPr sz="2000"/>
            </a:lvl1pPr>
          </a:lstStyle>
          <a:p>
            <a:r>
              <a:rPr lang="fr-FR"/>
              <a:t>Cliquez pour modifier le style des sous-titres du masque</a:t>
            </a:r>
          </a:p>
        </p:txBody>
      </p:sp>
    </p:spTree>
  </p:cSld>
  <p:clrMapOvr>
    <a:masterClrMapping/>
  </p:clrMapOvr>
  <p:transition spd="med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lidetitre_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5"/>
          <p:cNvSpPr>
            <a:spLocks noChangeArrowheads="1"/>
          </p:cNvSpPr>
          <p:nvPr/>
        </p:nvSpPr>
        <p:spPr bwMode="auto">
          <a:xfrm rot="10800000" flipV="1">
            <a:off x="0" y="3068638"/>
            <a:ext cx="7812088" cy="73025"/>
          </a:xfrm>
          <a:prstGeom prst="parallelogram">
            <a:avLst>
              <a:gd name="adj" fmla="val 86672"/>
            </a:avLst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fr-CH">
              <a:solidFill>
                <a:srgbClr val="000099"/>
              </a:solidFill>
              <a:ea typeface="ＭＳ Ｐゴシック" pitchFamily="34" charset="-128"/>
            </a:endParaRPr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 flipH="1">
            <a:off x="0" y="3213100"/>
            <a:ext cx="788511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eaLnBrk="0" hangingPunct="0">
              <a:defRPr/>
            </a:pPr>
            <a:endParaRPr lang="en-GB" sz="2100">
              <a:solidFill>
                <a:srgbClr val="000099"/>
              </a:solidFill>
              <a:latin typeface="Times" pitchFamily="18" charset="0"/>
              <a:ea typeface="ＭＳ Ｐゴシック" pitchFamily="34" charset="-128"/>
            </a:endParaRPr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 flipH="1">
            <a:off x="0" y="4149725"/>
            <a:ext cx="8532813" cy="0"/>
          </a:xfrm>
          <a:prstGeom prst="line">
            <a:avLst/>
          </a:prstGeom>
          <a:noFill/>
          <a:ln w="3175" cap="rnd">
            <a:solidFill>
              <a:srgbClr val="3366FF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pPr eaLnBrk="0" hangingPunct="0">
              <a:defRPr/>
            </a:pPr>
            <a:endParaRPr lang="en-GB" sz="2100">
              <a:solidFill>
                <a:srgbClr val="000099"/>
              </a:solidFill>
              <a:latin typeface="Times" pitchFamily="18" charset="0"/>
              <a:ea typeface="ＭＳ Ｐゴシック" pitchFamily="34" charset="-128"/>
            </a:endParaRPr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 flipH="1">
            <a:off x="0" y="2060575"/>
            <a:ext cx="5983288" cy="0"/>
          </a:xfrm>
          <a:prstGeom prst="line">
            <a:avLst/>
          </a:prstGeom>
          <a:noFill/>
          <a:ln w="3175">
            <a:solidFill>
              <a:srgbClr val="0099FF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pPr eaLnBrk="0" hangingPunct="0">
              <a:defRPr/>
            </a:pPr>
            <a:endParaRPr lang="en-GB" sz="2100">
              <a:solidFill>
                <a:srgbClr val="000099"/>
              </a:solidFill>
              <a:latin typeface="Times" pitchFamily="18" charset="0"/>
              <a:ea typeface="ＭＳ Ｐゴシック" pitchFamily="34" charset="-128"/>
            </a:endParaRPr>
          </a:p>
        </p:txBody>
      </p:sp>
      <p:sp>
        <p:nvSpPr>
          <p:cNvPr id="9" name="AutoShape 9"/>
          <p:cNvSpPr>
            <a:spLocks noChangeArrowheads="1"/>
          </p:cNvSpPr>
          <p:nvPr/>
        </p:nvSpPr>
        <p:spPr bwMode="auto">
          <a:xfrm rot="10800000" flipV="1">
            <a:off x="0" y="3068638"/>
            <a:ext cx="3505200" cy="74612"/>
          </a:xfrm>
          <a:prstGeom prst="parallelogram">
            <a:avLst>
              <a:gd name="adj" fmla="val 0"/>
            </a:avLst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fr-CH">
              <a:solidFill>
                <a:srgbClr val="000099"/>
              </a:solidFill>
              <a:ea typeface="ＭＳ Ｐゴシック" pitchFamily="34" charset="-128"/>
            </a:endParaRPr>
          </a:p>
        </p:txBody>
      </p:sp>
      <p:sp>
        <p:nvSpPr>
          <p:cNvPr id="10" name="PowerPointWaterMarkTitle"/>
          <p:cNvSpPr>
            <a:spLocks noChangeAspect="1" noChangeArrowheads="1" noChangeShapeType="1" noTextEdit="1"/>
          </p:cNvSpPr>
          <p:nvPr/>
        </p:nvSpPr>
        <p:spPr bwMode="auto">
          <a:xfrm>
            <a:off x="7737475" y="254000"/>
            <a:ext cx="1212850" cy="1809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1200" kern="10">
                <a:ln w="12700">
                  <a:solidFill>
                    <a:srgbClr val="FF0000"/>
                  </a:solidFill>
                  <a:miter lim="800000"/>
                  <a:headEnd/>
                  <a:tailEnd/>
                </a:ln>
                <a:solidFill>
                  <a:srgbClr val="FF0000"/>
                </a:solidFill>
                <a:latin typeface="Times New Roman"/>
                <a:cs typeface="Times New Roman"/>
              </a:rPr>
              <a:t>--- ST Confidential ---</a:t>
            </a:r>
          </a:p>
        </p:txBody>
      </p:sp>
      <p:sp>
        <p:nvSpPr>
          <p:cNvPr id="125440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4925" y="2060575"/>
            <a:ext cx="6516688" cy="936625"/>
          </a:xfrm>
        </p:spPr>
        <p:txBody>
          <a:bodyPr/>
          <a:lstStyle>
            <a:lvl1pPr algn="r">
              <a:lnSpc>
                <a:spcPct val="90000"/>
              </a:lnSpc>
              <a:defRPr sz="3600" i="1">
                <a:solidFill>
                  <a:srgbClr val="3366FF"/>
                </a:solidFill>
              </a:defRPr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125440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31913" y="3284538"/>
            <a:ext cx="6516687" cy="865187"/>
          </a:xfrm>
        </p:spPr>
        <p:txBody>
          <a:bodyPr/>
          <a:lstStyle>
            <a:lvl1pPr marL="0" indent="0" algn="r">
              <a:buFontTx/>
              <a:buNone/>
              <a:defRPr sz="2000"/>
            </a:lvl1pPr>
          </a:lstStyle>
          <a:p>
            <a:r>
              <a:rPr lang="fr-FR"/>
              <a:t>Cliquez pour modifier le style des sous-titres du masque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image" Target="../media/image3.wmf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34.xml"/><Relationship Id="rId15" Type="http://schemas.openxmlformats.org/officeDocument/2006/relationships/image" Target="../media/image7.jpeg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image" Target="../media/image6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5" Type="http://schemas.openxmlformats.org/officeDocument/2006/relationships/image" Target="../media/image7.jpeg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image" Target="../media/image6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tags" Target="../tags/tag4.xml"/><Relationship Id="rId3" Type="http://schemas.openxmlformats.org/officeDocument/2006/relationships/slideLayout" Target="../slideLayouts/slideLayout53.xml"/><Relationship Id="rId21" Type="http://schemas.openxmlformats.org/officeDocument/2006/relationships/tags" Target="../tags/tag7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tags" Target="../tags/tag3.xml"/><Relationship Id="rId2" Type="http://schemas.openxmlformats.org/officeDocument/2006/relationships/slideLayout" Target="../slideLayouts/slideLayout52.xml"/><Relationship Id="rId16" Type="http://schemas.openxmlformats.org/officeDocument/2006/relationships/tags" Target="../tags/tag2.xml"/><Relationship Id="rId20" Type="http://schemas.openxmlformats.org/officeDocument/2006/relationships/tags" Target="../tags/tag6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24" Type="http://schemas.openxmlformats.org/officeDocument/2006/relationships/image" Target="../media/image10.png"/><Relationship Id="rId5" Type="http://schemas.openxmlformats.org/officeDocument/2006/relationships/slideLayout" Target="../slideLayouts/slideLayout55.xml"/><Relationship Id="rId15" Type="http://schemas.openxmlformats.org/officeDocument/2006/relationships/tags" Target="../tags/tag1.xml"/><Relationship Id="rId23" Type="http://schemas.openxmlformats.org/officeDocument/2006/relationships/image" Target="../media/image9.jpeg"/><Relationship Id="rId10" Type="http://schemas.openxmlformats.org/officeDocument/2006/relationships/slideLayout" Target="../slideLayouts/slideLayout60.xml"/><Relationship Id="rId19" Type="http://schemas.openxmlformats.org/officeDocument/2006/relationships/tags" Target="../tags/tag5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theme" Target="../theme/theme5.xml"/><Relationship Id="rId22" Type="http://schemas.openxmlformats.org/officeDocument/2006/relationships/image" Target="../media/image8.jpeg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65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6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38" descr="combinedfooter"/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0" y="4757738"/>
            <a:ext cx="9144000" cy="210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7488" y="7938"/>
            <a:ext cx="8777287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17488" y="906463"/>
            <a:ext cx="8775700" cy="547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6260" name="Line 4"/>
          <p:cNvSpPr>
            <a:spLocks noChangeShapeType="1"/>
          </p:cNvSpPr>
          <p:nvPr/>
        </p:nvSpPr>
        <p:spPr bwMode="auto">
          <a:xfrm>
            <a:off x="342900" y="787400"/>
            <a:ext cx="88011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lIns="80167" tIns="40084" rIns="80167" bIns="40084"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96284" name="Rectangle 28"/>
          <p:cNvSpPr>
            <a:spLocks noChangeArrowheads="1"/>
          </p:cNvSpPr>
          <p:nvPr/>
        </p:nvSpPr>
        <p:spPr bwMode="auto">
          <a:xfrm>
            <a:off x="257175" y="6621463"/>
            <a:ext cx="427038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fld id="{A7C005DE-5609-4003-A15E-A03D9AA70653}" type="slidenum">
              <a:rPr lang="en-GB" sz="900">
                <a:solidFill>
                  <a:schemeClr val="bg1"/>
                </a:solidFill>
              </a:rPr>
              <a:pPr algn="r">
                <a:defRPr/>
              </a:pPr>
              <a:t>‹#›</a:t>
            </a:fld>
            <a:endParaRPr lang="en-GB" sz="90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790" r:id="rId1"/>
    <p:sldLayoutId id="2147486745" r:id="rId2"/>
    <p:sldLayoutId id="2147486746" r:id="rId3"/>
    <p:sldLayoutId id="2147486747" r:id="rId4"/>
    <p:sldLayoutId id="2147486748" r:id="rId5"/>
    <p:sldLayoutId id="2147486749" r:id="rId6"/>
    <p:sldLayoutId id="2147486750" r:id="rId7"/>
    <p:sldLayoutId id="2147486751" r:id="rId8"/>
    <p:sldLayoutId id="2147486752" r:id="rId9"/>
    <p:sldLayoutId id="2147486753" r:id="rId10"/>
    <p:sldLayoutId id="2147486754" r:id="rId11"/>
    <p:sldLayoutId id="2147486755" r:id="rId12"/>
    <p:sldLayoutId id="2147486791" r:id="rId13"/>
    <p:sldLayoutId id="2147486792" r:id="rId14"/>
    <p:sldLayoutId id="2147486793" r:id="rId15"/>
    <p:sldLayoutId id="2147486794" r:id="rId16"/>
  </p:sldLayoutIdLst>
  <p:transition spd="med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0000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0000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0000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0000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000000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000000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000000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000000"/>
          </a:solidFill>
          <a:latin typeface="Arial" charset="0"/>
        </a:defRPr>
      </a:lvl9pPr>
    </p:titleStyle>
    <p:bodyStyle>
      <a:lvl1pPr marL="265113" indent="-265113" algn="l" rtl="0" eaLnBrk="0" fontAlgn="ctr" hangingPunct="0">
        <a:spcBef>
          <a:spcPct val="25000"/>
        </a:spcBef>
        <a:spcAft>
          <a:spcPct val="0"/>
        </a:spcAft>
        <a:buClr>
          <a:schemeClr val="accent1"/>
        </a:buClr>
        <a:buSzPct val="125000"/>
        <a:buFont typeface="Wingdings" pitchFamily="2" charset="2"/>
        <a:buChar char="§"/>
        <a:defRPr sz="2400">
          <a:solidFill>
            <a:srgbClr val="000000"/>
          </a:solidFill>
          <a:latin typeface="+mn-lt"/>
          <a:ea typeface="+mn-ea"/>
          <a:cs typeface="+mn-cs"/>
        </a:defRPr>
      </a:lvl1pPr>
      <a:lvl2pPr marL="722313" indent="-277813" algn="l" rtl="0" eaLnBrk="0" fontAlgn="ctr" hangingPunct="0">
        <a:spcBef>
          <a:spcPct val="25000"/>
        </a:spcBef>
        <a:spcAft>
          <a:spcPct val="0"/>
        </a:spcAft>
        <a:buClr>
          <a:schemeClr val="accent1"/>
        </a:buClr>
        <a:buSzPct val="125000"/>
        <a:buFont typeface="Wingdings" pitchFamily="2" charset="2"/>
        <a:buChar char="§"/>
        <a:defRPr sz="2000">
          <a:solidFill>
            <a:srgbClr val="000000"/>
          </a:solidFill>
          <a:latin typeface="+mn-lt"/>
        </a:defRPr>
      </a:lvl2pPr>
      <a:lvl3pPr marL="1165225" indent="-250825" algn="l" rtl="0" eaLnBrk="0" fontAlgn="ctr" hangingPunct="0">
        <a:spcBef>
          <a:spcPct val="25000"/>
        </a:spcBef>
        <a:spcAft>
          <a:spcPct val="0"/>
        </a:spcAft>
        <a:buClr>
          <a:schemeClr val="accent1"/>
        </a:buClr>
        <a:buSzPct val="125000"/>
        <a:buFont typeface="Wingdings" pitchFamily="2" charset="2"/>
        <a:buChar char="§"/>
        <a:defRPr sz="2000">
          <a:solidFill>
            <a:srgbClr val="000000"/>
          </a:solidFill>
          <a:latin typeface="+mn-lt"/>
        </a:defRPr>
      </a:lvl3pPr>
      <a:lvl4pPr marL="1600200" indent="-228600" algn="l" rtl="0" eaLnBrk="0" fontAlgn="ctr" hangingPunct="0">
        <a:spcBef>
          <a:spcPct val="25000"/>
        </a:spcBef>
        <a:spcAft>
          <a:spcPct val="0"/>
        </a:spcAft>
        <a:buClr>
          <a:schemeClr val="accent1"/>
        </a:buClr>
        <a:buSzPct val="125000"/>
        <a:buFont typeface="Wingdings" pitchFamily="2" charset="2"/>
        <a:buChar char="§"/>
        <a:defRPr sz="2000">
          <a:solidFill>
            <a:srgbClr val="000000"/>
          </a:solidFill>
          <a:latin typeface="+mn-lt"/>
        </a:defRPr>
      </a:lvl4pPr>
      <a:lvl5pPr marL="2057400" indent="-228600" algn="l" rtl="0" eaLnBrk="0" fontAlgn="ctr" hangingPunct="0">
        <a:spcBef>
          <a:spcPct val="25000"/>
        </a:spcBef>
        <a:spcAft>
          <a:spcPct val="0"/>
        </a:spcAft>
        <a:buClr>
          <a:schemeClr val="accent1"/>
        </a:buClr>
        <a:buSzPct val="125000"/>
        <a:buFont typeface="Wingdings" pitchFamily="2" charset="2"/>
        <a:buChar char="§"/>
        <a:defRPr sz="2000">
          <a:solidFill>
            <a:srgbClr val="000000"/>
          </a:solidFill>
          <a:latin typeface="+mn-lt"/>
        </a:defRPr>
      </a:lvl5pPr>
      <a:lvl6pPr marL="2514600" indent="-228600" algn="l" rtl="0" eaLnBrk="1" fontAlgn="ctr" hangingPunct="1">
        <a:spcBef>
          <a:spcPct val="25000"/>
        </a:spcBef>
        <a:spcAft>
          <a:spcPct val="0"/>
        </a:spcAft>
        <a:buClr>
          <a:schemeClr val="accent1"/>
        </a:buClr>
        <a:buSzPct val="125000"/>
        <a:buFont typeface="Wingdings" pitchFamily="2" charset="2"/>
        <a:buChar char="§"/>
        <a:defRPr sz="2000">
          <a:solidFill>
            <a:srgbClr val="000000"/>
          </a:solidFill>
          <a:latin typeface="+mn-lt"/>
        </a:defRPr>
      </a:lvl6pPr>
      <a:lvl7pPr marL="2971800" indent="-228600" algn="l" rtl="0" eaLnBrk="1" fontAlgn="ctr" hangingPunct="1">
        <a:spcBef>
          <a:spcPct val="25000"/>
        </a:spcBef>
        <a:spcAft>
          <a:spcPct val="0"/>
        </a:spcAft>
        <a:buClr>
          <a:schemeClr val="accent1"/>
        </a:buClr>
        <a:buSzPct val="125000"/>
        <a:buFont typeface="Wingdings" pitchFamily="2" charset="2"/>
        <a:buChar char="§"/>
        <a:defRPr sz="2000">
          <a:solidFill>
            <a:srgbClr val="000000"/>
          </a:solidFill>
          <a:latin typeface="+mn-lt"/>
        </a:defRPr>
      </a:lvl7pPr>
      <a:lvl8pPr marL="3429000" indent="-228600" algn="l" rtl="0" eaLnBrk="1" fontAlgn="ctr" hangingPunct="1">
        <a:spcBef>
          <a:spcPct val="25000"/>
        </a:spcBef>
        <a:spcAft>
          <a:spcPct val="0"/>
        </a:spcAft>
        <a:buClr>
          <a:schemeClr val="accent1"/>
        </a:buClr>
        <a:buSzPct val="125000"/>
        <a:buFont typeface="Wingdings" pitchFamily="2" charset="2"/>
        <a:buChar char="§"/>
        <a:defRPr sz="2000">
          <a:solidFill>
            <a:srgbClr val="000000"/>
          </a:solidFill>
          <a:latin typeface="+mn-lt"/>
        </a:defRPr>
      </a:lvl8pPr>
      <a:lvl9pPr marL="3886200" indent="-228600" algn="l" rtl="0" eaLnBrk="1" fontAlgn="ctr" hangingPunct="1">
        <a:spcBef>
          <a:spcPct val="25000"/>
        </a:spcBef>
        <a:spcAft>
          <a:spcPct val="0"/>
        </a:spcAft>
        <a:buClr>
          <a:schemeClr val="accent1"/>
        </a:buClr>
        <a:buSzPct val="125000"/>
        <a:buFont typeface="Wingdings" pitchFamily="2" charset="2"/>
        <a:buChar char="§"/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5"/>
          <p:cNvSpPr>
            <a:spLocks noChangeArrowheads="1"/>
          </p:cNvSpPr>
          <p:nvPr/>
        </p:nvSpPr>
        <p:spPr bwMode="gray">
          <a:xfrm>
            <a:off x="2162175" y="6408738"/>
            <a:ext cx="478472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en-US" sz="1000">
              <a:ea typeface="+mn-ea"/>
            </a:endParaRPr>
          </a:p>
        </p:txBody>
      </p:sp>
      <p:sp>
        <p:nvSpPr>
          <p:cNvPr id="2051" name="Rectangle 7"/>
          <p:cNvSpPr>
            <a:spLocks noGrp="1" noChangeArrowheads="1"/>
          </p:cNvSpPr>
          <p:nvPr>
            <p:ph type="title"/>
          </p:nvPr>
        </p:nvSpPr>
        <p:spPr bwMode="gray">
          <a:xfrm>
            <a:off x="1674813" y="168275"/>
            <a:ext cx="7129462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Click here</a:t>
            </a:r>
          </a:p>
        </p:txBody>
      </p:sp>
      <p:sp>
        <p:nvSpPr>
          <p:cNvPr id="2052" name="Rectangle 12"/>
          <p:cNvSpPr>
            <a:spLocks noGrp="1" noChangeArrowheads="1"/>
          </p:cNvSpPr>
          <p:nvPr>
            <p:ph type="body" idx="1"/>
          </p:nvPr>
        </p:nvSpPr>
        <p:spPr bwMode="gray">
          <a:xfrm>
            <a:off x="314325" y="1071563"/>
            <a:ext cx="8524875" cy="493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Bullet 1</a:t>
            </a:r>
          </a:p>
          <a:p>
            <a:pPr lvl="1"/>
            <a:r>
              <a:rPr lang="de-DE"/>
              <a:t>Sub-bullet 1</a:t>
            </a:r>
          </a:p>
        </p:txBody>
      </p:sp>
      <p:sp>
        <p:nvSpPr>
          <p:cNvPr id="11269" name="Rectangle 10"/>
          <p:cNvSpPr>
            <a:spLocks noChangeArrowheads="1"/>
          </p:cNvSpPr>
          <p:nvPr/>
        </p:nvSpPr>
        <p:spPr bwMode="gray">
          <a:xfrm>
            <a:off x="249238" y="6565900"/>
            <a:ext cx="3532187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de-DE" sz="800">
                <a:solidFill>
                  <a:srgbClr val="808080"/>
                </a:solidFill>
                <a:ea typeface="+mn-ea"/>
              </a:rPr>
              <a:t>Copyright 2009 ATMEL CONFIDENTIAL</a:t>
            </a:r>
          </a:p>
        </p:txBody>
      </p:sp>
      <p:sp>
        <p:nvSpPr>
          <p:cNvPr id="439303" name="Freeform 7"/>
          <p:cNvSpPr>
            <a:spLocks noChangeAspect="1"/>
          </p:cNvSpPr>
          <p:nvPr/>
        </p:nvSpPr>
        <p:spPr bwMode="black">
          <a:xfrm>
            <a:off x="1655763" y="793750"/>
            <a:ext cx="7177087" cy="101600"/>
          </a:xfrm>
          <a:custGeom>
            <a:avLst/>
            <a:gdLst/>
            <a:ahLst/>
            <a:cxnLst>
              <a:cxn ang="0">
                <a:pos x="4521" y="64"/>
              </a:cxn>
              <a:cxn ang="0">
                <a:pos x="4521" y="0"/>
              </a:cxn>
              <a:cxn ang="0">
                <a:pos x="31" y="0"/>
              </a:cxn>
              <a:cxn ang="0">
                <a:pos x="0" y="63"/>
              </a:cxn>
              <a:cxn ang="0">
                <a:pos x="4521" y="64"/>
              </a:cxn>
            </a:cxnLst>
            <a:rect l="0" t="0" r="r" b="b"/>
            <a:pathLst>
              <a:path w="4521" h="64">
                <a:moveTo>
                  <a:pt x="4521" y="64"/>
                </a:moveTo>
                <a:lnTo>
                  <a:pt x="4521" y="0"/>
                </a:lnTo>
                <a:lnTo>
                  <a:pt x="31" y="0"/>
                </a:lnTo>
                <a:lnTo>
                  <a:pt x="0" y="63"/>
                </a:lnTo>
                <a:lnTo>
                  <a:pt x="4521" y="64"/>
                </a:lnTo>
                <a:close/>
              </a:path>
            </a:pathLst>
          </a:custGeom>
          <a:solidFill>
            <a:srgbClr val="0000FF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algn="r" eaLnBrk="0" hangingPunct="0">
              <a:defRPr/>
            </a:pPr>
            <a:endParaRPr lang="en-GB" sz="2000">
              <a:ea typeface="+mn-ea"/>
            </a:endParaRPr>
          </a:p>
        </p:txBody>
      </p:sp>
      <p:sp>
        <p:nvSpPr>
          <p:cNvPr id="439304" name="Rectangle 8"/>
          <p:cNvSpPr>
            <a:spLocks noChangeArrowheads="1"/>
          </p:cNvSpPr>
          <p:nvPr/>
        </p:nvSpPr>
        <p:spPr bwMode="auto">
          <a:xfrm>
            <a:off x="1550988" y="809625"/>
            <a:ext cx="42862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>
              <a:defRPr/>
            </a:pPr>
            <a:r>
              <a:rPr lang="en-US" sz="1200">
                <a:ea typeface="+mn-ea"/>
              </a:rPr>
              <a:t> </a:t>
            </a:r>
            <a:endParaRPr lang="en-US" sz="2400">
              <a:ea typeface="+mn-ea"/>
            </a:endParaRPr>
          </a:p>
        </p:txBody>
      </p:sp>
      <p:grpSp>
        <p:nvGrpSpPr>
          <p:cNvPr id="2056" name="Group 9"/>
          <p:cNvGrpSpPr>
            <a:grpSpLocks/>
          </p:cNvGrpSpPr>
          <p:nvPr/>
        </p:nvGrpSpPr>
        <p:grpSpPr bwMode="auto">
          <a:xfrm>
            <a:off x="280988" y="285750"/>
            <a:ext cx="1395412" cy="671513"/>
            <a:chOff x="1761" y="1834"/>
            <a:chExt cx="2197" cy="1059"/>
          </a:xfrm>
        </p:grpSpPr>
        <p:grpSp>
          <p:nvGrpSpPr>
            <p:cNvPr id="2058" name="Group 10"/>
            <p:cNvGrpSpPr>
              <a:grpSpLocks noChangeAspect="1"/>
            </p:cNvGrpSpPr>
            <p:nvPr/>
          </p:nvGrpSpPr>
          <p:grpSpPr bwMode="auto">
            <a:xfrm>
              <a:off x="1761" y="1834"/>
              <a:ext cx="2040" cy="960"/>
              <a:chOff x="1761" y="1834"/>
              <a:chExt cx="2040" cy="960"/>
            </a:xfrm>
          </p:grpSpPr>
          <p:sp>
            <p:nvSpPr>
              <p:cNvPr id="439307" name="Freeform 11"/>
              <p:cNvSpPr>
                <a:spLocks noChangeAspect="1"/>
              </p:cNvSpPr>
              <p:nvPr/>
            </p:nvSpPr>
            <p:spPr bwMode="auto">
              <a:xfrm>
                <a:off x="2076" y="1834"/>
                <a:ext cx="1725" cy="764"/>
              </a:xfrm>
              <a:custGeom>
                <a:avLst/>
                <a:gdLst/>
                <a:ahLst/>
                <a:cxnLst>
                  <a:cxn ang="0">
                    <a:pos x="0" y="11"/>
                  </a:cxn>
                  <a:cxn ang="0">
                    <a:pos x="7" y="0"/>
                  </a:cxn>
                  <a:cxn ang="0">
                    <a:pos x="115" y="0"/>
                  </a:cxn>
                  <a:cxn ang="0">
                    <a:pos x="115" y="11"/>
                  </a:cxn>
                  <a:cxn ang="0">
                    <a:pos x="23" y="11"/>
                  </a:cxn>
                  <a:cxn ang="0">
                    <a:pos x="23" y="51"/>
                  </a:cxn>
                  <a:cxn ang="0">
                    <a:pos x="12" y="51"/>
                  </a:cxn>
                  <a:cxn ang="0">
                    <a:pos x="12" y="11"/>
                  </a:cxn>
                  <a:cxn ang="0">
                    <a:pos x="0" y="11"/>
                  </a:cxn>
                </a:cxnLst>
                <a:rect l="0" t="0" r="r" b="b"/>
                <a:pathLst>
                  <a:path w="115" h="51">
                    <a:moveTo>
                      <a:pt x="0" y="11"/>
                    </a:moveTo>
                    <a:lnTo>
                      <a:pt x="7" y="0"/>
                    </a:lnTo>
                    <a:lnTo>
                      <a:pt x="115" y="0"/>
                    </a:lnTo>
                    <a:lnTo>
                      <a:pt x="115" y="11"/>
                    </a:lnTo>
                    <a:lnTo>
                      <a:pt x="23" y="11"/>
                    </a:lnTo>
                    <a:lnTo>
                      <a:pt x="23" y="51"/>
                    </a:lnTo>
                    <a:lnTo>
                      <a:pt x="12" y="51"/>
                    </a:lnTo>
                    <a:lnTo>
                      <a:pt x="12" y="11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063DE8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algn="r" eaLnBrk="0" hangingPunct="0">
                  <a:defRPr/>
                </a:pPr>
                <a:endParaRPr lang="en-GB" sz="2000">
                  <a:ea typeface="+mn-ea"/>
                </a:endParaRPr>
              </a:p>
            </p:txBody>
          </p:sp>
          <p:sp>
            <p:nvSpPr>
              <p:cNvPr id="439308" name="Freeform 12"/>
              <p:cNvSpPr>
                <a:spLocks noChangeAspect="1"/>
              </p:cNvSpPr>
              <p:nvPr/>
            </p:nvSpPr>
            <p:spPr bwMode="auto">
              <a:xfrm>
                <a:off x="1761" y="2044"/>
                <a:ext cx="450" cy="551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30" y="0"/>
                  </a:cxn>
                  <a:cxn ang="0">
                    <a:pos x="30" y="37"/>
                  </a:cxn>
                  <a:cxn ang="0">
                    <a:pos x="19" y="37"/>
                  </a:cxn>
                  <a:cxn ang="0">
                    <a:pos x="19" y="23"/>
                  </a:cxn>
                  <a:cxn ang="0">
                    <a:pos x="14" y="33"/>
                  </a:cxn>
                  <a:cxn ang="0">
                    <a:pos x="16" y="33"/>
                  </a:cxn>
                  <a:cxn ang="0">
                    <a:pos x="16" y="37"/>
                  </a:cxn>
                  <a:cxn ang="0">
                    <a:pos x="0" y="37"/>
                  </a:cxn>
                  <a:cxn ang="0">
                    <a:pos x="20" y="0"/>
                  </a:cxn>
                </a:cxnLst>
                <a:rect l="0" t="0" r="r" b="b"/>
                <a:pathLst>
                  <a:path w="30" h="37">
                    <a:moveTo>
                      <a:pt x="20" y="0"/>
                    </a:moveTo>
                    <a:lnTo>
                      <a:pt x="30" y="0"/>
                    </a:lnTo>
                    <a:lnTo>
                      <a:pt x="30" y="37"/>
                    </a:lnTo>
                    <a:lnTo>
                      <a:pt x="19" y="37"/>
                    </a:lnTo>
                    <a:lnTo>
                      <a:pt x="19" y="23"/>
                    </a:lnTo>
                    <a:lnTo>
                      <a:pt x="14" y="33"/>
                    </a:lnTo>
                    <a:lnTo>
                      <a:pt x="16" y="33"/>
                    </a:lnTo>
                    <a:lnTo>
                      <a:pt x="16" y="37"/>
                    </a:lnTo>
                    <a:lnTo>
                      <a:pt x="0" y="37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063DE8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algn="r" eaLnBrk="0" hangingPunct="0">
                  <a:defRPr/>
                </a:pPr>
                <a:endParaRPr lang="en-GB" sz="2000">
                  <a:ea typeface="+mn-ea"/>
                </a:endParaRPr>
              </a:p>
            </p:txBody>
          </p:sp>
          <p:sp>
            <p:nvSpPr>
              <p:cNvPr id="439309" name="Freeform 13"/>
              <p:cNvSpPr>
                <a:spLocks noChangeAspect="1"/>
              </p:cNvSpPr>
              <p:nvPr/>
            </p:nvSpPr>
            <p:spPr bwMode="auto">
              <a:xfrm>
                <a:off x="2466" y="2044"/>
                <a:ext cx="570" cy="55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7"/>
                  </a:cxn>
                  <a:cxn ang="0">
                    <a:pos x="11" y="37"/>
                  </a:cxn>
                  <a:cxn ang="0">
                    <a:pos x="11" y="5"/>
                  </a:cxn>
                  <a:cxn ang="0">
                    <a:pos x="14" y="5"/>
                  </a:cxn>
                  <a:cxn ang="0">
                    <a:pos x="14" y="37"/>
                  </a:cxn>
                  <a:cxn ang="0">
                    <a:pos x="24" y="37"/>
                  </a:cxn>
                  <a:cxn ang="0">
                    <a:pos x="24" y="5"/>
                  </a:cxn>
                  <a:cxn ang="0">
                    <a:pos x="27" y="8"/>
                  </a:cxn>
                  <a:cxn ang="0">
                    <a:pos x="27" y="37"/>
                  </a:cxn>
                  <a:cxn ang="0">
                    <a:pos x="38" y="37"/>
                  </a:cxn>
                  <a:cxn ang="0">
                    <a:pos x="38" y="7"/>
                  </a:cxn>
                  <a:cxn ang="0">
                    <a:pos x="31" y="0"/>
                  </a:cxn>
                  <a:cxn ang="0">
                    <a:pos x="0" y="0"/>
                  </a:cxn>
                </a:cxnLst>
                <a:rect l="0" t="0" r="r" b="b"/>
                <a:pathLst>
                  <a:path w="38" h="37">
                    <a:moveTo>
                      <a:pt x="0" y="0"/>
                    </a:moveTo>
                    <a:lnTo>
                      <a:pt x="0" y="37"/>
                    </a:lnTo>
                    <a:lnTo>
                      <a:pt x="11" y="37"/>
                    </a:lnTo>
                    <a:lnTo>
                      <a:pt x="11" y="5"/>
                    </a:lnTo>
                    <a:lnTo>
                      <a:pt x="14" y="5"/>
                    </a:lnTo>
                    <a:lnTo>
                      <a:pt x="14" y="37"/>
                    </a:lnTo>
                    <a:lnTo>
                      <a:pt x="24" y="37"/>
                    </a:lnTo>
                    <a:lnTo>
                      <a:pt x="24" y="5"/>
                    </a:lnTo>
                    <a:cubicBezTo>
                      <a:pt x="26" y="5"/>
                      <a:pt x="27" y="6"/>
                      <a:pt x="27" y="8"/>
                    </a:cubicBezTo>
                    <a:lnTo>
                      <a:pt x="27" y="37"/>
                    </a:lnTo>
                    <a:lnTo>
                      <a:pt x="38" y="37"/>
                    </a:lnTo>
                    <a:lnTo>
                      <a:pt x="38" y="7"/>
                    </a:lnTo>
                    <a:cubicBezTo>
                      <a:pt x="38" y="2"/>
                      <a:pt x="34" y="0"/>
                      <a:pt x="3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63DE8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algn="r" eaLnBrk="0" hangingPunct="0">
                  <a:defRPr/>
                </a:pPr>
                <a:endParaRPr lang="en-GB" sz="2000">
                  <a:ea typeface="+mn-ea"/>
                </a:endParaRPr>
              </a:p>
            </p:txBody>
          </p:sp>
          <p:sp>
            <p:nvSpPr>
              <p:cNvPr id="439310" name="Freeform 14"/>
              <p:cNvSpPr>
                <a:spLocks noChangeAspect="1"/>
              </p:cNvSpPr>
              <p:nvPr/>
            </p:nvSpPr>
            <p:spPr bwMode="auto">
              <a:xfrm>
                <a:off x="3081" y="2044"/>
                <a:ext cx="345" cy="55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3" y="0"/>
                  </a:cxn>
                  <a:cxn ang="0">
                    <a:pos x="23" y="11"/>
                  </a:cxn>
                  <a:cxn ang="0">
                    <a:pos x="8" y="11"/>
                  </a:cxn>
                  <a:cxn ang="0">
                    <a:pos x="8" y="14"/>
                  </a:cxn>
                  <a:cxn ang="0">
                    <a:pos x="23" y="14"/>
                  </a:cxn>
                  <a:cxn ang="0">
                    <a:pos x="23" y="24"/>
                  </a:cxn>
                  <a:cxn ang="0">
                    <a:pos x="8" y="24"/>
                  </a:cxn>
                  <a:cxn ang="0">
                    <a:pos x="8" y="27"/>
                  </a:cxn>
                  <a:cxn ang="0">
                    <a:pos x="23" y="27"/>
                  </a:cxn>
                  <a:cxn ang="0">
                    <a:pos x="23" y="37"/>
                  </a:cxn>
                  <a:cxn ang="0">
                    <a:pos x="0" y="37"/>
                  </a:cxn>
                  <a:cxn ang="0">
                    <a:pos x="0" y="0"/>
                  </a:cxn>
                </a:cxnLst>
                <a:rect l="0" t="0" r="r" b="b"/>
                <a:pathLst>
                  <a:path w="23" h="37">
                    <a:moveTo>
                      <a:pt x="0" y="0"/>
                    </a:moveTo>
                    <a:lnTo>
                      <a:pt x="23" y="0"/>
                    </a:lnTo>
                    <a:lnTo>
                      <a:pt x="23" y="11"/>
                    </a:lnTo>
                    <a:lnTo>
                      <a:pt x="8" y="11"/>
                    </a:lnTo>
                    <a:lnTo>
                      <a:pt x="8" y="14"/>
                    </a:lnTo>
                    <a:lnTo>
                      <a:pt x="23" y="14"/>
                    </a:lnTo>
                    <a:lnTo>
                      <a:pt x="23" y="24"/>
                    </a:lnTo>
                    <a:lnTo>
                      <a:pt x="8" y="24"/>
                    </a:lnTo>
                    <a:lnTo>
                      <a:pt x="8" y="27"/>
                    </a:lnTo>
                    <a:lnTo>
                      <a:pt x="23" y="27"/>
                    </a:lnTo>
                    <a:lnTo>
                      <a:pt x="23" y="37"/>
                    </a:lnTo>
                    <a:lnTo>
                      <a:pt x="0" y="3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63DE8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algn="r" eaLnBrk="0" hangingPunct="0">
                  <a:defRPr/>
                </a:pPr>
                <a:endParaRPr lang="en-GB" sz="2000">
                  <a:ea typeface="+mn-ea"/>
                </a:endParaRPr>
              </a:p>
            </p:txBody>
          </p:sp>
          <p:sp>
            <p:nvSpPr>
              <p:cNvPr id="439311" name="Freeform 15"/>
              <p:cNvSpPr>
                <a:spLocks noChangeAspect="1"/>
              </p:cNvSpPr>
              <p:nvPr/>
            </p:nvSpPr>
            <p:spPr bwMode="auto">
              <a:xfrm>
                <a:off x="3471" y="2044"/>
                <a:ext cx="330" cy="55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1" y="0"/>
                  </a:cxn>
                  <a:cxn ang="0">
                    <a:pos x="11" y="27"/>
                  </a:cxn>
                  <a:cxn ang="0">
                    <a:pos x="22" y="27"/>
                  </a:cxn>
                  <a:cxn ang="0">
                    <a:pos x="16" y="37"/>
                  </a:cxn>
                  <a:cxn ang="0">
                    <a:pos x="0" y="37"/>
                  </a:cxn>
                  <a:cxn ang="0">
                    <a:pos x="0" y="0"/>
                  </a:cxn>
                </a:cxnLst>
                <a:rect l="0" t="0" r="r" b="b"/>
                <a:pathLst>
                  <a:path w="22" h="37">
                    <a:moveTo>
                      <a:pt x="0" y="0"/>
                    </a:moveTo>
                    <a:lnTo>
                      <a:pt x="11" y="0"/>
                    </a:lnTo>
                    <a:lnTo>
                      <a:pt x="11" y="27"/>
                    </a:lnTo>
                    <a:lnTo>
                      <a:pt x="22" y="27"/>
                    </a:lnTo>
                    <a:lnTo>
                      <a:pt x="16" y="37"/>
                    </a:lnTo>
                    <a:lnTo>
                      <a:pt x="0" y="3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63DE8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algn="r" eaLnBrk="0" hangingPunct="0">
                  <a:defRPr/>
                </a:pPr>
                <a:endParaRPr lang="en-GB" sz="2000">
                  <a:ea typeface="+mn-ea"/>
                </a:endParaRPr>
              </a:p>
            </p:txBody>
          </p:sp>
          <p:sp>
            <p:nvSpPr>
              <p:cNvPr id="439312" name="Freeform 16"/>
              <p:cNvSpPr>
                <a:spLocks noChangeAspect="1"/>
              </p:cNvSpPr>
              <p:nvPr/>
            </p:nvSpPr>
            <p:spPr bwMode="auto">
              <a:xfrm>
                <a:off x="1761" y="2643"/>
                <a:ext cx="1935" cy="150"/>
              </a:xfrm>
              <a:custGeom>
                <a:avLst/>
                <a:gdLst/>
                <a:ahLst/>
                <a:cxnLst>
                  <a:cxn ang="0">
                    <a:pos x="129" y="0"/>
                  </a:cxn>
                  <a:cxn ang="0">
                    <a:pos x="123" y="10"/>
                  </a:cxn>
                  <a:cxn ang="0">
                    <a:pos x="0" y="10"/>
                  </a:cxn>
                  <a:cxn ang="0">
                    <a:pos x="0" y="0"/>
                  </a:cxn>
                  <a:cxn ang="0">
                    <a:pos x="129" y="0"/>
                  </a:cxn>
                </a:cxnLst>
                <a:rect l="0" t="0" r="r" b="b"/>
                <a:pathLst>
                  <a:path w="129" h="10">
                    <a:moveTo>
                      <a:pt x="129" y="0"/>
                    </a:moveTo>
                    <a:lnTo>
                      <a:pt x="123" y="10"/>
                    </a:lnTo>
                    <a:lnTo>
                      <a:pt x="0" y="10"/>
                    </a:lnTo>
                    <a:lnTo>
                      <a:pt x="0" y="0"/>
                    </a:lnTo>
                    <a:lnTo>
                      <a:pt x="129" y="0"/>
                    </a:lnTo>
                    <a:close/>
                  </a:path>
                </a:pathLst>
              </a:custGeom>
              <a:solidFill>
                <a:srgbClr val="063DE8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algn="r" eaLnBrk="0" hangingPunct="0">
                  <a:defRPr/>
                </a:pPr>
                <a:endParaRPr lang="en-GB" sz="2000">
                  <a:ea typeface="+mn-ea"/>
                </a:endParaRPr>
              </a:p>
            </p:txBody>
          </p:sp>
        </p:grpSp>
        <p:pic>
          <p:nvPicPr>
            <p:cNvPr id="2059" name="Picture 17"/>
            <p:cNvPicPr>
              <a:picLocks noChangeAspect="1" noChangeArrowheads="1"/>
            </p:cNvPicPr>
            <p:nvPr/>
          </p:nvPicPr>
          <p:blipFill>
            <a:blip r:embed="rId15"/>
            <a:srcRect/>
            <a:stretch>
              <a:fillRect/>
            </a:stretch>
          </p:blipFill>
          <p:spPr bwMode="auto">
            <a:xfrm>
              <a:off x="3598" y="2533"/>
              <a:ext cx="360" cy="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39315" name="Text Box 19"/>
          <p:cNvSpPr txBox="1">
            <a:spLocks noChangeArrowheads="1"/>
          </p:cNvSpPr>
          <p:nvPr userDrawn="1"/>
        </p:nvSpPr>
        <p:spPr bwMode="auto">
          <a:xfrm>
            <a:off x="4235450" y="6537325"/>
            <a:ext cx="3365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r" eaLnBrk="0" hangingPunct="0">
              <a:defRPr/>
            </a:pPr>
            <a:fld id="{3B9966C1-BFAB-46A6-9A8D-11A8346CD109}" type="slidenum">
              <a:rPr lang="en-US" sz="1000">
                <a:solidFill>
                  <a:srgbClr val="999999"/>
                </a:solidFill>
                <a:ea typeface="+mn-ea"/>
              </a:rPr>
              <a:pPr algn="r" eaLnBrk="0" hangingPunct="0">
                <a:defRPr/>
              </a:pPr>
              <a:t>‹#›</a:t>
            </a:fld>
            <a:endParaRPr lang="en-US" sz="1000">
              <a:solidFill>
                <a:srgbClr val="999999"/>
              </a:solidFill>
              <a:ea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756" r:id="rId1"/>
    <p:sldLayoutId id="2147486757" r:id="rId2"/>
    <p:sldLayoutId id="2147486758" r:id="rId3"/>
    <p:sldLayoutId id="2147486759" r:id="rId4"/>
    <p:sldLayoutId id="2147486760" r:id="rId5"/>
    <p:sldLayoutId id="2147486761" r:id="rId6"/>
    <p:sldLayoutId id="2147486762" r:id="rId7"/>
    <p:sldLayoutId id="2147486763" r:id="rId8"/>
    <p:sldLayoutId id="2147486764" r:id="rId9"/>
    <p:sldLayoutId id="2147486765" r:id="rId10"/>
    <p:sldLayoutId id="2147486766" r:id="rId11"/>
    <p:sldLayoutId id="2147486767" r:id="rId12"/>
    <p:sldLayoutId id="2147486768" r:id="rId13"/>
  </p:sldLayoutIdLst>
  <p:transition spd="med"/>
  <p:hf sldNum="0" hdr="0" dt="0"/>
  <p:txStyles>
    <p:titleStyle>
      <a:lvl1pPr algn="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2pPr>
      <a:lvl3pPr algn="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3pPr>
      <a:lvl4pPr algn="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4pPr>
      <a:lvl5pPr algn="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5pPr>
      <a:lvl6pPr marL="457200" algn="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6pPr>
      <a:lvl7pPr marL="914400" algn="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7pPr>
      <a:lvl8pPr marL="1371600" algn="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8pPr>
      <a:lvl9pPr marL="1828800" algn="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9pPr>
    </p:titleStyle>
    <p:bodyStyle>
      <a:lvl1pPr marL="190500" indent="-190500" algn="l" rtl="0" eaLnBrk="0" fontAlgn="base" hangingPunct="0">
        <a:spcBef>
          <a:spcPct val="60000"/>
        </a:spcBef>
        <a:spcAft>
          <a:spcPct val="0"/>
        </a:spcAft>
        <a:buClr>
          <a:srgbClr val="0000FF"/>
        </a:buClr>
        <a:buFont typeface="Wingdings" pitchFamily="2" charset="2"/>
        <a:buChar char="§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381000" indent="-188913" algn="l" rtl="0" eaLnBrk="0" fontAlgn="base" hangingPunct="0">
        <a:spcBef>
          <a:spcPct val="30000"/>
        </a:spcBef>
        <a:spcAft>
          <a:spcPct val="0"/>
        </a:spcAft>
        <a:buClr>
          <a:srgbClr val="0000FF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2pPr>
      <a:lvl3pPr marL="561975" indent="-179388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Char char="-"/>
        <a:defRPr sz="1600">
          <a:solidFill>
            <a:schemeClr val="tx1"/>
          </a:solidFill>
          <a:latin typeface="+mn-lt"/>
        </a:defRPr>
      </a:lvl3pPr>
      <a:lvl4pPr marL="768350" indent="-204788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Char char="-"/>
        <a:defRPr sz="1600">
          <a:solidFill>
            <a:schemeClr val="tx1"/>
          </a:solidFill>
          <a:latin typeface="+mn-lt"/>
        </a:defRPr>
      </a:lvl4pPr>
      <a:lvl5pPr marL="10509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5pPr>
      <a:lvl6pPr marL="15081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6pPr>
      <a:lvl7pPr marL="19653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7pPr>
      <a:lvl8pPr marL="24225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8pPr>
      <a:lvl9pPr marL="28797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5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0" y="5013325"/>
            <a:ext cx="9144000" cy="153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2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74613" y="6419850"/>
            <a:ext cx="1296987" cy="4191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307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79413" y="0"/>
            <a:ext cx="8383587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/>
              <a:t>Slide Title</a:t>
            </a:r>
          </a:p>
        </p:txBody>
      </p:sp>
      <p:sp>
        <p:nvSpPr>
          <p:cNvPr id="307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836613"/>
            <a:ext cx="8382000" cy="417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/>
              <a:t>First layer</a:t>
            </a:r>
          </a:p>
          <a:p>
            <a:pPr lvl="1"/>
            <a:r>
              <a:rPr lang="en-US" altLang="ja-JP"/>
              <a:t>Second layer</a:t>
            </a:r>
          </a:p>
          <a:p>
            <a:pPr lvl="2"/>
            <a:r>
              <a:rPr lang="en-US" altLang="ja-JP"/>
              <a:t>Third layer</a:t>
            </a:r>
          </a:p>
          <a:p>
            <a:pPr lvl="3"/>
            <a:r>
              <a:rPr lang="en-US" altLang="ja-JP"/>
              <a:t>Fourth layer</a:t>
            </a:r>
          </a:p>
          <a:p>
            <a:pPr lvl="4"/>
            <a:r>
              <a:rPr lang="en-US" altLang="ja-JP"/>
              <a:t>Fith layer</a:t>
            </a:r>
          </a:p>
        </p:txBody>
      </p:sp>
      <p:sp>
        <p:nvSpPr>
          <p:cNvPr id="2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003800" y="6475413"/>
            <a:ext cx="29527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1" tIns="45715" rIns="91431" bIns="45715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900">
                <a:latin typeface="Helvetica" pitchFamily="34" charset="0"/>
                <a:ea typeface="ＭＳ Ｐゴシック" pitchFamily="34" charset="-128"/>
                <a:cs typeface="Arial" charset="0"/>
              </a:defRPr>
            </a:lvl1pPr>
          </a:lstStyle>
          <a:p>
            <a:pPr>
              <a:defRPr/>
            </a:pPr>
            <a:r>
              <a:rPr lang="en-US" altLang="ja-JP"/>
              <a:t>© Toshiba Electronics Europe GmbH 2009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763713" y="6477000"/>
            <a:ext cx="3168650" cy="303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eaLnBrk="0" hangingPunct="0">
              <a:tabLst>
                <a:tab pos="568325" algn="ctr"/>
                <a:tab pos="857250" algn="l"/>
                <a:tab pos="1089025" algn="l"/>
              </a:tabLst>
              <a:defRPr sz="1100" b="1">
                <a:latin typeface="Arial" charset="0"/>
                <a:ea typeface="ＭＳ Ｐゴシック" pitchFamily="34" charset="-128"/>
                <a:cs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74613" y="6430963"/>
            <a:ext cx="1223962" cy="395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4105" name="Rectangle 9"/>
          <p:cNvSpPr>
            <a:spLocks noChangeArrowheads="1"/>
          </p:cNvSpPr>
          <p:nvPr/>
        </p:nvSpPr>
        <p:spPr bwMode="auto">
          <a:xfrm>
            <a:off x="1331913" y="6477000"/>
            <a:ext cx="360362" cy="303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r" eaLnBrk="0" hangingPunct="0">
              <a:tabLst>
                <a:tab pos="568325" algn="ctr"/>
                <a:tab pos="857250" algn="l"/>
                <a:tab pos="1089025" algn="l"/>
              </a:tabLst>
              <a:defRPr/>
            </a:pPr>
            <a:fld id="{4CED523D-B0D3-49EB-BD79-0B1E21BAAF4C}" type="slidenum">
              <a:rPr lang="ja-JP" altLang="en-US" sz="1200">
                <a:solidFill>
                  <a:srgbClr val="999999"/>
                </a:solidFill>
                <a:ea typeface="ＭＳ Ｐゴシック" pitchFamily="34" charset="-128"/>
                <a:cs typeface="Arial" charset="0"/>
              </a:rPr>
              <a:pPr algn="r" eaLnBrk="0" hangingPunct="0">
                <a:tabLst>
                  <a:tab pos="568325" algn="ctr"/>
                  <a:tab pos="857250" algn="l"/>
                  <a:tab pos="1089025" algn="l"/>
                </a:tabLst>
                <a:defRPr/>
              </a:pPr>
              <a:t>‹#›</a:t>
            </a:fld>
            <a:endParaRPr lang="en-US" altLang="ja-JP" sz="1200">
              <a:solidFill>
                <a:srgbClr val="999999"/>
              </a:solidFill>
              <a:ea typeface="ＭＳ Ｐゴシック" pitchFamily="34" charset="-128"/>
              <a:cs typeface="Arial" charset="0"/>
            </a:endParaRPr>
          </a:p>
        </p:txBody>
      </p:sp>
      <p:sp>
        <p:nvSpPr>
          <p:cNvPr id="4106" name="Line 10"/>
          <p:cNvSpPr>
            <a:spLocks noChangeShapeType="1"/>
          </p:cNvSpPr>
          <p:nvPr/>
        </p:nvSpPr>
        <p:spPr bwMode="auto">
          <a:xfrm>
            <a:off x="381000" y="692150"/>
            <a:ext cx="83820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eaLnBrk="0" hangingPunct="0">
              <a:defRPr/>
            </a:pPr>
            <a:endParaRPr lang="en-GB">
              <a:ea typeface="ＭＳ Ｐゴシック" pitchFamily="34" charset="-128"/>
              <a:cs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769" r:id="rId1"/>
    <p:sldLayoutId id="2147486770" r:id="rId2"/>
    <p:sldLayoutId id="2147486771" r:id="rId3"/>
    <p:sldLayoutId id="2147486772" r:id="rId4"/>
    <p:sldLayoutId id="2147486773" r:id="rId5"/>
    <p:sldLayoutId id="2147486774" r:id="rId6"/>
    <p:sldLayoutId id="2147486775" r:id="rId7"/>
    <p:sldLayoutId id="2147486776" r:id="rId8"/>
    <p:sldLayoutId id="2147486777" r:id="rId9"/>
    <p:sldLayoutId id="2147486778" r:id="rId10"/>
  </p:sldLayoutIdLst>
  <p:transition spd="med"/>
  <p:hf sldNum="0"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 Black" pitchFamily="34" charset="0"/>
          <a:ea typeface="HGP創英角ｺﾞｼｯｸUB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 Black" pitchFamily="34" charset="0"/>
          <a:ea typeface="HGP創英角ｺﾞｼｯｸUB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 Black" pitchFamily="34" charset="0"/>
          <a:ea typeface="HGP創英角ｺﾞｼｯｸUB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 Black" pitchFamily="34" charset="0"/>
          <a:ea typeface="HGP創英角ｺﾞｼｯｸUB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 Black" pitchFamily="34" charset="0"/>
          <a:ea typeface="HGP創英角ｺﾞｼｯｸUB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 Black" pitchFamily="34" charset="0"/>
          <a:ea typeface="HGP創英角ｺﾞｼｯｸUB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 Black" pitchFamily="34" charset="0"/>
          <a:ea typeface="HGP創英角ｺﾞｼｯｸUB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 Black" pitchFamily="34" charset="0"/>
          <a:ea typeface="HGP創英角ｺﾞｼｯｸUB" pitchFamily="50" charset="-128"/>
        </a:defRPr>
      </a:lvl9pPr>
    </p:titleStyle>
    <p:bodyStyle>
      <a:lvl1pPr marL="287338" indent="-287338" algn="l" rtl="0" eaLnBrk="0" fontAlgn="base" hangingPunct="0">
        <a:spcBef>
          <a:spcPct val="0"/>
        </a:spcBef>
        <a:spcAft>
          <a:spcPct val="25000"/>
        </a:spcAft>
        <a:buFont typeface="Wingdings" pitchFamily="2" charset="2"/>
        <a:buBlip>
          <a:blip r:embed="rId15"/>
        </a:buBlip>
        <a:defRPr sz="2400" b="1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573088" indent="-284163" algn="l" rtl="0" eaLnBrk="0" fontAlgn="base" hangingPunct="0">
        <a:spcBef>
          <a:spcPct val="0"/>
        </a:spcBef>
        <a:spcAft>
          <a:spcPct val="25000"/>
        </a:spcAft>
        <a:buBlip>
          <a:blip r:embed="rId15"/>
        </a:buBlip>
        <a:defRPr sz="2000">
          <a:solidFill>
            <a:schemeClr val="tx1"/>
          </a:solidFill>
          <a:latin typeface="+mn-lt"/>
          <a:ea typeface="MS PGothic" pitchFamily="34" charset="-128"/>
        </a:defRPr>
      </a:lvl2pPr>
      <a:lvl3pPr marL="857250" indent="-282575" algn="l" rtl="0" eaLnBrk="0" fontAlgn="base" hangingPunct="0">
        <a:spcBef>
          <a:spcPct val="0"/>
        </a:spcBef>
        <a:spcAft>
          <a:spcPct val="25000"/>
        </a:spcAft>
        <a:buBlip>
          <a:blip r:embed="rId15"/>
        </a:buBlip>
        <a:defRPr sz="2000">
          <a:solidFill>
            <a:schemeClr val="tx1"/>
          </a:solidFill>
          <a:latin typeface="+mn-lt"/>
          <a:ea typeface="MS PGothic" pitchFamily="34" charset="-128"/>
        </a:defRPr>
      </a:lvl3pPr>
      <a:lvl4pPr marL="1138238" indent="-279400" algn="l" rtl="0" eaLnBrk="0" fontAlgn="base" hangingPunct="0">
        <a:spcBef>
          <a:spcPct val="0"/>
        </a:spcBef>
        <a:spcAft>
          <a:spcPct val="25000"/>
        </a:spcAft>
        <a:buBlip>
          <a:blip r:embed="rId15"/>
        </a:buBlip>
        <a:defRPr sz="2000">
          <a:solidFill>
            <a:schemeClr val="tx1"/>
          </a:solidFill>
          <a:latin typeface="+mn-lt"/>
          <a:ea typeface="MS PGothic" pitchFamily="34" charset="-128"/>
        </a:defRPr>
      </a:lvl4pPr>
      <a:lvl5pPr marL="1425575" indent="-284163" algn="l" rtl="0" eaLnBrk="0" fontAlgn="base" hangingPunct="0">
        <a:spcBef>
          <a:spcPct val="0"/>
        </a:spcBef>
        <a:spcAft>
          <a:spcPct val="25000"/>
        </a:spcAft>
        <a:buBlip>
          <a:blip r:embed="rId15"/>
        </a:buBlip>
        <a:defRPr sz="2000">
          <a:solidFill>
            <a:schemeClr val="tx1"/>
          </a:solidFill>
          <a:latin typeface="+mn-lt"/>
          <a:ea typeface="MS PGothic" pitchFamily="34" charset="-128"/>
        </a:defRPr>
      </a:lvl5pPr>
      <a:lvl6pPr marL="1882775" indent="-284163" algn="l" rtl="0" fontAlgn="base">
        <a:spcBef>
          <a:spcPct val="0"/>
        </a:spcBef>
        <a:spcAft>
          <a:spcPct val="25000"/>
        </a:spcAft>
        <a:buBlip>
          <a:blip r:embed="rId15"/>
        </a:buBlip>
        <a:defRPr sz="2000">
          <a:solidFill>
            <a:schemeClr val="tx1"/>
          </a:solidFill>
          <a:latin typeface="+mn-lt"/>
          <a:ea typeface="+mn-ea"/>
        </a:defRPr>
      </a:lvl6pPr>
      <a:lvl7pPr marL="2339975" indent="-284163" algn="l" rtl="0" fontAlgn="base">
        <a:spcBef>
          <a:spcPct val="0"/>
        </a:spcBef>
        <a:spcAft>
          <a:spcPct val="25000"/>
        </a:spcAft>
        <a:buBlip>
          <a:blip r:embed="rId15"/>
        </a:buBlip>
        <a:defRPr sz="2000">
          <a:solidFill>
            <a:schemeClr val="tx1"/>
          </a:solidFill>
          <a:latin typeface="+mn-lt"/>
          <a:ea typeface="+mn-ea"/>
        </a:defRPr>
      </a:lvl7pPr>
      <a:lvl8pPr marL="2797175" indent="-284163" algn="l" rtl="0" fontAlgn="base">
        <a:spcBef>
          <a:spcPct val="0"/>
        </a:spcBef>
        <a:spcAft>
          <a:spcPct val="25000"/>
        </a:spcAft>
        <a:buBlip>
          <a:blip r:embed="rId15"/>
        </a:buBlip>
        <a:defRPr sz="2000">
          <a:solidFill>
            <a:schemeClr val="tx1"/>
          </a:solidFill>
          <a:latin typeface="+mn-lt"/>
          <a:ea typeface="+mn-ea"/>
        </a:defRPr>
      </a:lvl8pPr>
      <a:lvl9pPr marL="3254375" indent="-284163" algn="l" rtl="0" fontAlgn="base">
        <a:spcBef>
          <a:spcPct val="0"/>
        </a:spcBef>
        <a:spcAft>
          <a:spcPct val="25000"/>
        </a:spcAft>
        <a:buBlip>
          <a:blip r:embed="rId15"/>
        </a:buBlip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74613" y="6419850"/>
            <a:ext cx="1296987" cy="4191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79413" y="0"/>
            <a:ext cx="8383587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/>
              <a:t>Slide Title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836613"/>
            <a:ext cx="8382000" cy="5335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/>
              <a:t>First layer</a:t>
            </a:r>
          </a:p>
          <a:p>
            <a:pPr lvl="1"/>
            <a:r>
              <a:rPr lang="en-US" altLang="ja-JP"/>
              <a:t>Second layer</a:t>
            </a:r>
          </a:p>
          <a:p>
            <a:pPr lvl="2"/>
            <a:r>
              <a:rPr lang="en-US" altLang="ja-JP"/>
              <a:t>Third layer</a:t>
            </a:r>
          </a:p>
          <a:p>
            <a:pPr lvl="3"/>
            <a:r>
              <a:rPr lang="en-US" altLang="ja-JP"/>
              <a:t>Fourth layer</a:t>
            </a:r>
          </a:p>
          <a:p>
            <a:pPr lvl="4"/>
            <a:r>
              <a:rPr lang="en-US" altLang="ja-JP"/>
              <a:t>Fith layer</a:t>
            </a:r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003800" y="6475413"/>
            <a:ext cx="29527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1" tIns="45715" rIns="91431" bIns="45715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900">
                <a:latin typeface="Helvetica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r>
              <a:rPr lang="en-US" altLang="ja-JP"/>
              <a:t>© Toshiba Electronics Europe GmbH 2009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763713" y="6477000"/>
            <a:ext cx="3168650" cy="303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eaLnBrk="0" hangingPunct="0">
              <a:tabLst>
                <a:tab pos="568325" algn="ctr"/>
                <a:tab pos="857250" algn="l"/>
                <a:tab pos="1089025" algn="l"/>
              </a:tabLst>
              <a:defRPr sz="1100" b="1">
                <a:latin typeface="Arial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74613" y="6430963"/>
            <a:ext cx="1223962" cy="395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2296" name="Rectangle 8"/>
          <p:cNvSpPr>
            <a:spLocks noChangeArrowheads="1"/>
          </p:cNvSpPr>
          <p:nvPr/>
        </p:nvSpPr>
        <p:spPr bwMode="auto">
          <a:xfrm>
            <a:off x="1331913" y="6477000"/>
            <a:ext cx="360362" cy="303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r" eaLnBrk="0" hangingPunct="0">
              <a:tabLst>
                <a:tab pos="568325" algn="ctr"/>
                <a:tab pos="857250" algn="l"/>
                <a:tab pos="1089025" algn="l"/>
              </a:tabLst>
              <a:defRPr/>
            </a:pPr>
            <a:fld id="{AAD52DBB-464A-421B-AE95-946E3FF55022}" type="slidenum">
              <a:rPr lang="ja-JP" altLang="en-US" sz="1200">
                <a:solidFill>
                  <a:srgbClr val="999999"/>
                </a:solidFill>
                <a:ea typeface="ＭＳ Ｐゴシック" pitchFamily="34" charset="-128"/>
              </a:rPr>
              <a:pPr algn="r" eaLnBrk="0" hangingPunct="0">
                <a:tabLst>
                  <a:tab pos="568325" algn="ctr"/>
                  <a:tab pos="857250" algn="l"/>
                  <a:tab pos="1089025" algn="l"/>
                </a:tabLst>
                <a:defRPr/>
              </a:pPr>
              <a:t>‹#›</a:t>
            </a:fld>
            <a:endParaRPr lang="en-US" altLang="ja-JP" sz="1200">
              <a:solidFill>
                <a:srgbClr val="999999"/>
              </a:solidFill>
              <a:ea typeface="ＭＳ Ｐゴシック" pitchFamily="34" charset="-128"/>
            </a:endParaRPr>
          </a:p>
        </p:txBody>
      </p:sp>
      <p:sp>
        <p:nvSpPr>
          <p:cNvPr id="12297" name="Line 9"/>
          <p:cNvSpPr>
            <a:spLocks noChangeShapeType="1"/>
          </p:cNvSpPr>
          <p:nvPr/>
        </p:nvSpPr>
        <p:spPr bwMode="auto">
          <a:xfrm>
            <a:off x="381000" y="692150"/>
            <a:ext cx="83820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eaLnBrk="0" hangingPunct="0">
              <a:defRPr/>
            </a:pPr>
            <a:endParaRPr lang="en-GB">
              <a:ea typeface="ＭＳ Ｐゴシック" pitchFamily="34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779" r:id="rId1"/>
    <p:sldLayoutId id="2147486780" r:id="rId2"/>
    <p:sldLayoutId id="2147486781" r:id="rId3"/>
    <p:sldLayoutId id="2147486782" r:id="rId4"/>
    <p:sldLayoutId id="2147486783" r:id="rId5"/>
    <p:sldLayoutId id="2147486784" r:id="rId6"/>
    <p:sldLayoutId id="2147486785" r:id="rId7"/>
    <p:sldLayoutId id="2147486786" r:id="rId8"/>
    <p:sldLayoutId id="2147486787" r:id="rId9"/>
    <p:sldLayoutId id="2147486788" r:id="rId10"/>
    <p:sldLayoutId id="2147486789" r:id="rId11"/>
  </p:sldLayoutIdLst>
  <p:transition spd="med"/>
  <p:hf sldNum="0"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 Black" pitchFamily="34" charset="0"/>
          <a:ea typeface="HGP創英角ｺﾞｼｯｸUB" pitchFamily="50" charset="-128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 Black" pitchFamily="34" charset="0"/>
          <a:ea typeface="HGP創英角ｺﾞｼｯｸUB" pitchFamily="50" charset="-128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 Black" pitchFamily="34" charset="0"/>
          <a:ea typeface="HGP創英角ｺﾞｼｯｸUB" pitchFamily="50" charset="-128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 Black" pitchFamily="34" charset="0"/>
          <a:ea typeface="HGP創英角ｺﾞｼｯｸUB" pitchFamily="50" charset="-128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 Black" pitchFamily="34" charset="0"/>
          <a:ea typeface="HGP創英角ｺﾞｼｯｸUB" pitchFamily="50" charset="-128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 Black" pitchFamily="34" charset="0"/>
          <a:ea typeface="HGP創英角ｺﾞｼｯｸUB" pitchFamily="50" charset="-128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 Black" pitchFamily="34" charset="0"/>
          <a:ea typeface="HGP創英角ｺﾞｼｯｸUB" pitchFamily="50" charset="-128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 Black" pitchFamily="34" charset="0"/>
          <a:ea typeface="HGP創英角ｺﾞｼｯｸUB" pitchFamily="50" charset="-128"/>
          <a:cs typeface="Arial" charset="0"/>
        </a:defRPr>
      </a:lvl9pPr>
    </p:titleStyle>
    <p:bodyStyle>
      <a:lvl1pPr marL="287338" indent="-287338" algn="l" rtl="0" eaLnBrk="0" fontAlgn="base" hangingPunct="0">
        <a:spcBef>
          <a:spcPct val="0"/>
        </a:spcBef>
        <a:spcAft>
          <a:spcPct val="25000"/>
        </a:spcAft>
        <a:buFont typeface="Wingdings" pitchFamily="2" charset="2"/>
        <a:buBlip>
          <a:blip r:embed="rId15"/>
        </a:buBlip>
        <a:defRPr sz="2400" b="1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573088" indent="-284163" algn="l" rtl="0" eaLnBrk="0" fontAlgn="base" hangingPunct="0">
        <a:spcBef>
          <a:spcPct val="0"/>
        </a:spcBef>
        <a:spcAft>
          <a:spcPct val="25000"/>
        </a:spcAft>
        <a:buBlip>
          <a:blip r:embed="rId15"/>
        </a:buBlip>
        <a:defRPr sz="20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857250" indent="-282575" algn="l" rtl="0" eaLnBrk="0" fontAlgn="base" hangingPunct="0">
        <a:spcBef>
          <a:spcPct val="0"/>
        </a:spcBef>
        <a:spcAft>
          <a:spcPct val="25000"/>
        </a:spcAft>
        <a:buBlip>
          <a:blip r:embed="rId15"/>
        </a:buBlip>
        <a:defRPr sz="20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138238" indent="-279400" algn="l" rtl="0" eaLnBrk="0" fontAlgn="base" hangingPunct="0">
        <a:spcBef>
          <a:spcPct val="0"/>
        </a:spcBef>
        <a:spcAft>
          <a:spcPct val="25000"/>
        </a:spcAft>
        <a:buBlip>
          <a:blip r:embed="rId15"/>
        </a:buBlip>
        <a:defRPr sz="20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1425575" indent="-284163" algn="l" rtl="0" eaLnBrk="0" fontAlgn="base" hangingPunct="0">
        <a:spcBef>
          <a:spcPct val="0"/>
        </a:spcBef>
        <a:spcAft>
          <a:spcPct val="25000"/>
        </a:spcAft>
        <a:buBlip>
          <a:blip r:embed="rId15"/>
        </a:buBlip>
        <a:defRPr sz="20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1882775" indent="-284163" algn="l" rtl="0" fontAlgn="base">
        <a:spcBef>
          <a:spcPct val="0"/>
        </a:spcBef>
        <a:spcAft>
          <a:spcPct val="25000"/>
        </a:spcAft>
        <a:buBlip>
          <a:blip r:embed="rId15"/>
        </a:buBlip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339975" indent="-284163" algn="l" rtl="0" fontAlgn="base">
        <a:spcBef>
          <a:spcPct val="0"/>
        </a:spcBef>
        <a:spcAft>
          <a:spcPct val="25000"/>
        </a:spcAft>
        <a:buBlip>
          <a:blip r:embed="rId15"/>
        </a:buBlip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2797175" indent="-284163" algn="l" rtl="0" fontAlgn="base">
        <a:spcBef>
          <a:spcPct val="0"/>
        </a:spcBef>
        <a:spcAft>
          <a:spcPct val="25000"/>
        </a:spcAft>
        <a:buBlip>
          <a:blip r:embed="rId15"/>
        </a:buBlip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254375" indent="-284163" algn="l" rtl="0" fontAlgn="base">
        <a:spcBef>
          <a:spcPct val="0"/>
        </a:spcBef>
        <a:spcAft>
          <a:spcPct val="25000"/>
        </a:spcAft>
        <a:buBlip>
          <a:blip r:embed="rId15"/>
        </a:buBlip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5" descr="Line"/>
          <p:cNvPicPr>
            <a:picLocks noChangeAspect="1" noChangeArrowheads="1"/>
          </p:cNvPicPr>
          <p:nvPr/>
        </p:nvPicPr>
        <p:blipFill>
          <a:blip r:embed="rId22"/>
          <a:srcRect/>
          <a:stretch>
            <a:fillRect/>
          </a:stretch>
        </p:blipFill>
        <p:spPr bwMode="auto">
          <a:xfrm>
            <a:off x="0" y="6042025"/>
            <a:ext cx="9144000" cy="42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Rectangle 5"/>
          <p:cNvSpPr>
            <a:spLocks noGrp="1" noChangeArrowheads="1"/>
          </p:cNvSpPr>
          <p:nvPr>
            <p:ph type="title"/>
            <p:custDataLst>
              <p:tags r:id="rId15"/>
            </p:custDataLst>
          </p:nvPr>
        </p:nvSpPr>
        <p:spPr bwMode="auto">
          <a:xfrm>
            <a:off x="392113" y="279400"/>
            <a:ext cx="8359775" cy="914400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124" name="Rectangle 6"/>
          <p:cNvSpPr>
            <a:spLocks noGrp="1" noChangeArrowheads="1"/>
          </p:cNvSpPr>
          <p:nvPr>
            <p:ph type="body" idx="1"/>
            <p:custDataLst>
              <p:tags r:id="rId16"/>
            </p:custDataLst>
          </p:nvPr>
        </p:nvSpPr>
        <p:spPr bwMode="auto">
          <a:xfrm>
            <a:off x="392113" y="1312863"/>
            <a:ext cx="8359775" cy="4189412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88776" name="Rectangle 8" hidden="1"/>
          <p:cNvSpPr>
            <a:spLocks noGrp="1" noChangeArrowheads="1"/>
          </p:cNvSpPr>
          <p:nvPr>
            <p:ph type="ftr" sz="quarter" idx="3"/>
            <p:custDataLst>
              <p:tags r:id="rId17"/>
            </p:custDataLst>
          </p:nvPr>
        </p:nvSpPr>
        <p:spPr bwMode="auto">
          <a:xfrm>
            <a:off x="2032000" y="6578600"/>
            <a:ext cx="5080000" cy="152400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ctr" eaLnBrk="0" hangingPunct="0">
              <a:defRPr sz="800" noProof="1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8777" name="Rectangle 9" hidden="1"/>
          <p:cNvSpPr>
            <a:spLocks noGrp="1" noChangeArrowheads="1"/>
          </p:cNvSpPr>
          <p:nvPr>
            <p:ph type="dt" sz="half" idx="2"/>
            <p:custDataLst>
              <p:tags r:id="rId18"/>
            </p:custDataLst>
          </p:nvPr>
        </p:nvSpPr>
        <p:spPr bwMode="auto">
          <a:xfrm>
            <a:off x="800100" y="5715000"/>
            <a:ext cx="7543800" cy="304800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900" noProof="1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88782" name="Rectangle 14"/>
          <p:cNvSpPr>
            <a:spLocks noGrp="1" noChangeArrowheads="1"/>
          </p:cNvSpPr>
          <p:nvPr>
            <p:ph type="sldNum" sz="quarter" idx="4"/>
            <p:custDataLst>
              <p:tags r:id="rId19"/>
            </p:custDataLst>
          </p:nvPr>
        </p:nvSpPr>
        <p:spPr bwMode="auto">
          <a:xfrm>
            <a:off x="8388350" y="6388100"/>
            <a:ext cx="317500" cy="152400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000" noProof="1"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3E0AF047-375B-47BE-8015-A042F15FC91C}" type="slidenum">
              <a:rPr/>
              <a:pPr>
                <a:defRPr/>
              </a:pPr>
              <a:t>‹#›</a:t>
            </a:fld>
            <a:endParaRPr lang="en-US"/>
          </a:p>
        </p:txBody>
      </p:sp>
      <p:sp>
        <p:nvSpPr>
          <p:cNvPr id="288783" name="Rectangle 15" hidden="1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2032000" y="6578600"/>
            <a:ext cx="5080000" cy="152400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 algn="ctr" eaLnBrk="0" hangingPunct="0">
              <a:defRPr/>
            </a:pPr>
            <a:endParaRPr lang="en-US" sz="800" noProof="1">
              <a:solidFill>
                <a:srgbClr val="FFFFFF"/>
              </a:solidFill>
              <a:latin typeface="Arial" pitchFamily="34" charset="0"/>
              <a:ea typeface="+mn-ea"/>
              <a:cs typeface="Arial" charset="0"/>
            </a:endParaRPr>
          </a:p>
        </p:txBody>
      </p:sp>
      <p:sp>
        <p:nvSpPr>
          <p:cNvPr id="288784" name="Rectangle 16" hidden="1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800100" y="5715000"/>
            <a:ext cx="7543800" cy="304800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eaLnBrk="0" hangingPunct="0">
              <a:defRPr/>
            </a:pPr>
            <a:endParaRPr lang="de-DE" sz="1900" noProof="1">
              <a:solidFill>
                <a:srgbClr val="FFFFFF"/>
              </a:solidFill>
              <a:latin typeface="Arial" pitchFamily="34" charset="0"/>
              <a:ea typeface="+mn-ea"/>
              <a:cs typeface="Arial" charset="0"/>
            </a:endParaRPr>
          </a:p>
        </p:txBody>
      </p:sp>
      <p:pic>
        <p:nvPicPr>
          <p:cNvPr id="5130" name="Picture 17" descr="slide_NXP"/>
          <p:cNvPicPr>
            <a:picLocks noChangeAspect="1" noChangeArrowheads="1"/>
          </p:cNvPicPr>
          <p:nvPr/>
        </p:nvPicPr>
        <p:blipFill>
          <a:blip r:embed="rId23"/>
          <a:srcRect t="26924" r="79437" b="13460"/>
          <a:stretch>
            <a:fillRect/>
          </a:stretch>
        </p:blipFill>
        <p:spPr bwMode="auto">
          <a:xfrm>
            <a:off x="171450" y="6243638"/>
            <a:ext cx="1416050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6795" r:id="rId1"/>
    <p:sldLayoutId id="2147486796" r:id="rId2"/>
    <p:sldLayoutId id="2147486797" r:id="rId3"/>
    <p:sldLayoutId id="2147486798" r:id="rId4"/>
    <p:sldLayoutId id="2147486799" r:id="rId5"/>
    <p:sldLayoutId id="2147486800" r:id="rId6"/>
    <p:sldLayoutId id="2147486801" r:id="rId7"/>
    <p:sldLayoutId id="2147486802" r:id="rId8"/>
    <p:sldLayoutId id="2147486803" r:id="rId9"/>
    <p:sldLayoutId id="2147486804" r:id="rId10"/>
    <p:sldLayoutId id="2147486805" r:id="rId11"/>
    <p:sldLayoutId id="2147486806" r:id="rId12"/>
    <p:sldLayoutId id="2147486807" r:id="rId13"/>
  </p:sldLayoutIdLst>
  <p:transition spd="med"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0000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0000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0000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0000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rgbClr val="000000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rgbClr val="000000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rgbClr val="000000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rgbClr val="000000"/>
          </a:solidFill>
          <a:latin typeface="Arial" pitchFamily="34" charset="0"/>
        </a:defRPr>
      </a:lvl9pPr>
    </p:titleStyle>
    <p:bodyStyle>
      <a:lvl1pPr marL="254000" indent="-254000" algn="l" rtl="0" eaLnBrk="0" fontAlgn="base" hangingPunct="0">
        <a:lnSpc>
          <a:spcPct val="105000"/>
        </a:lnSpc>
        <a:spcBef>
          <a:spcPct val="45000"/>
        </a:spcBef>
        <a:spcAft>
          <a:spcPct val="0"/>
        </a:spcAft>
        <a:buClr>
          <a:srgbClr val="FAB400"/>
        </a:buClr>
        <a:buSzPct val="75000"/>
        <a:buFont typeface="Arial" charset="0"/>
        <a:buBlip>
          <a:blip r:embed="rId24"/>
        </a:buBlip>
        <a:defRPr sz="2000">
          <a:solidFill>
            <a:srgbClr val="000000"/>
          </a:solidFill>
          <a:latin typeface="+mn-lt"/>
          <a:ea typeface="+mn-ea"/>
          <a:cs typeface="+mn-cs"/>
        </a:defRPr>
      </a:lvl1pPr>
      <a:lvl2pPr marL="711200" indent="-254000" algn="l" rtl="0" eaLnBrk="0" fontAlgn="base" hangingPunct="0">
        <a:lnSpc>
          <a:spcPct val="105000"/>
        </a:lnSpc>
        <a:spcBef>
          <a:spcPct val="0"/>
        </a:spcBef>
        <a:spcAft>
          <a:spcPct val="0"/>
        </a:spcAft>
        <a:buClr>
          <a:schemeClr val="tx1"/>
        </a:buClr>
        <a:buFont typeface="Arial" charset="0"/>
        <a:buChar char="–"/>
        <a:defRPr>
          <a:solidFill>
            <a:srgbClr val="000000"/>
          </a:solidFill>
          <a:latin typeface="+mn-lt"/>
        </a:defRPr>
      </a:lvl2pPr>
      <a:lvl3pPr marL="1168400" indent="-254000" algn="l" rtl="0" eaLnBrk="0" fontAlgn="base" hangingPunct="0">
        <a:lnSpc>
          <a:spcPct val="105000"/>
        </a:lnSpc>
        <a:spcBef>
          <a:spcPct val="45000"/>
        </a:spcBef>
        <a:spcAft>
          <a:spcPct val="0"/>
        </a:spcAft>
        <a:buClr>
          <a:schemeClr val="tx1"/>
        </a:buClr>
        <a:buFont typeface="Arial" charset="0"/>
        <a:buChar char="•"/>
        <a:defRPr sz="1600">
          <a:solidFill>
            <a:srgbClr val="000000"/>
          </a:solidFill>
          <a:latin typeface="+mn-lt"/>
        </a:defRPr>
      </a:lvl3pPr>
      <a:lvl4pPr marL="1625600" indent="-254000" algn="l" rtl="0" eaLnBrk="0" fontAlgn="base" hangingPunct="0">
        <a:lnSpc>
          <a:spcPct val="105000"/>
        </a:lnSpc>
        <a:spcBef>
          <a:spcPct val="45000"/>
        </a:spcBef>
        <a:spcAft>
          <a:spcPct val="0"/>
        </a:spcAft>
        <a:buClr>
          <a:schemeClr val="tx1"/>
        </a:buClr>
        <a:buFont typeface="Arial" charset="0"/>
        <a:buChar char="–"/>
        <a:defRPr sz="1400">
          <a:solidFill>
            <a:srgbClr val="000000"/>
          </a:solidFill>
          <a:latin typeface="+mn-lt"/>
        </a:defRPr>
      </a:lvl4pPr>
      <a:lvl5pPr marL="2082800" indent="-254000" algn="l" rtl="0" eaLnBrk="0" fontAlgn="base" hangingPunct="0">
        <a:lnSpc>
          <a:spcPct val="105000"/>
        </a:lnSpc>
        <a:spcBef>
          <a:spcPct val="45000"/>
        </a:spcBef>
        <a:spcAft>
          <a:spcPct val="0"/>
        </a:spcAft>
        <a:buClr>
          <a:schemeClr val="tx1"/>
        </a:buClr>
        <a:buFont typeface="Arial" charset="0"/>
        <a:buChar char="•"/>
        <a:defRPr sz="1400">
          <a:solidFill>
            <a:srgbClr val="000000"/>
          </a:solidFill>
          <a:latin typeface="+mn-lt"/>
        </a:defRPr>
      </a:lvl5pPr>
      <a:lvl6pPr marL="2540000" indent="-254000" algn="l" rtl="0" fontAlgn="base">
        <a:lnSpc>
          <a:spcPct val="105000"/>
        </a:lnSpc>
        <a:spcBef>
          <a:spcPct val="45000"/>
        </a:spcBef>
        <a:spcAft>
          <a:spcPct val="0"/>
        </a:spcAft>
        <a:buClr>
          <a:schemeClr val="tx1"/>
        </a:buClr>
        <a:buFont typeface="Arial" pitchFamily="34" charset="0"/>
        <a:buChar char="•"/>
        <a:defRPr sz="1400">
          <a:solidFill>
            <a:srgbClr val="000000"/>
          </a:solidFill>
          <a:latin typeface="+mn-lt"/>
        </a:defRPr>
      </a:lvl6pPr>
      <a:lvl7pPr marL="2997200" indent="-254000" algn="l" rtl="0" fontAlgn="base">
        <a:lnSpc>
          <a:spcPct val="105000"/>
        </a:lnSpc>
        <a:spcBef>
          <a:spcPct val="45000"/>
        </a:spcBef>
        <a:spcAft>
          <a:spcPct val="0"/>
        </a:spcAft>
        <a:buClr>
          <a:schemeClr val="tx1"/>
        </a:buClr>
        <a:buFont typeface="Arial" pitchFamily="34" charset="0"/>
        <a:buChar char="•"/>
        <a:defRPr sz="1400">
          <a:solidFill>
            <a:srgbClr val="000000"/>
          </a:solidFill>
          <a:latin typeface="+mn-lt"/>
        </a:defRPr>
      </a:lvl7pPr>
      <a:lvl8pPr marL="3454400" indent="-254000" algn="l" rtl="0" fontAlgn="base">
        <a:lnSpc>
          <a:spcPct val="105000"/>
        </a:lnSpc>
        <a:spcBef>
          <a:spcPct val="45000"/>
        </a:spcBef>
        <a:spcAft>
          <a:spcPct val="0"/>
        </a:spcAft>
        <a:buClr>
          <a:schemeClr val="tx1"/>
        </a:buClr>
        <a:buFont typeface="Arial" pitchFamily="34" charset="0"/>
        <a:buChar char="•"/>
        <a:defRPr sz="1400">
          <a:solidFill>
            <a:srgbClr val="000000"/>
          </a:solidFill>
          <a:latin typeface="+mn-lt"/>
        </a:defRPr>
      </a:lvl8pPr>
      <a:lvl9pPr marL="3911600" indent="-254000" algn="l" rtl="0" fontAlgn="base">
        <a:lnSpc>
          <a:spcPct val="105000"/>
        </a:lnSpc>
        <a:spcBef>
          <a:spcPct val="45000"/>
        </a:spcBef>
        <a:spcAft>
          <a:spcPct val="0"/>
        </a:spcAft>
        <a:buClr>
          <a:schemeClr val="tx1"/>
        </a:buClr>
        <a:buFont typeface="Arial" pitchFamily="34" charset="0"/>
        <a:buChar char="•"/>
        <a:defRPr sz="14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0"/>
            <a:ext cx="7777162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8" tIns="45720" rIns="91438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614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850" y="908050"/>
            <a:ext cx="8651875" cy="554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8" tIns="45720" rIns="91438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808" r:id="rId1"/>
  </p:sldLayoutIdLst>
  <p:transition spd="med"/>
  <p:hf hdr="0" ftr="0" dt="0"/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+mj-ea"/>
          <a:cs typeface="+mj-cs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Arial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0"/>
            <a:ext cx="7777162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8" tIns="45720" rIns="91438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717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850" y="908050"/>
            <a:ext cx="8651875" cy="554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8" tIns="45720" rIns="91438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809" r:id="rId1"/>
  </p:sldLayoutIdLst>
  <p:transition spd="med"/>
  <p:hf hdr="0" ftr="0" dt="0"/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+mj-ea"/>
          <a:cs typeface="+mj-cs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Arial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0"/>
            <a:ext cx="7777162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8195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850" y="908050"/>
            <a:ext cx="8651875" cy="554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810" r:id="rId1"/>
  </p:sldLayoutIdLst>
  <p:transition spd="med"/>
  <p:hf hdr="0" ftr="0" dt="0"/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+mj-ea"/>
          <a:cs typeface="+mj-cs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Arial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18" Type="http://schemas.openxmlformats.org/officeDocument/2006/relationships/image" Target="../media/image30.png"/><Relationship Id="rId26" Type="http://schemas.openxmlformats.org/officeDocument/2006/relationships/image" Target="../media/image38.png"/><Relationship Id="rId3" Type="http://schemas.openxmlformats.org/officeDocument/2006/relationships/image" Target="../media/image15.png"/><Relationship Id="rId21" Type="http://schemas.openxmlformats.org/officeDocument/2006/relationships/image" Target="../media/image33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17" Type="http://schemas.openxmlformats.org/officeDocument/2006/relationships/image" Target="../media/image29.png"/><Relationship Id="rId25" Type="http://schemas.openxmlformats.org/officeDocument/2006/relationships/image" Target="../media/image3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8.png"/><Relationship Id="rId20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24" Type="http://schemas.openxmlformats.org/officeDocument/2006/relationships/image" Target="../media/image36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23" Type="http://schemas.openxmlformats.org/officeDocument/2006/relationships/image" Target="../media/image35.png"/><Relationship Id="rId10" Type="http://schemas.openxmlformats.org/officeDocument/2006/relationships/image" Target="../media/image22.jpeg"/><Relationship Id="rId19" Type="http://schemas.openxmlformats.org/officeDocument/2006/relationships/image" Target="../media/image31.png"/><Relationship Id="rId4" Type="http://schemas.openxmlformats.org/officeDocument/2006/relationships/image" Target="../media/image16.jpeg"/><Relationship Id="rId9" Type="http://schemas.openxmlformats.org/officeDocument/2006/relationships/image" Target="../media/image21.png"/><Relationship Id="rId14" Type="http://schemas.openxmlformats.org/officeDocument/2006/relationships/image" Target="../media/image26.png"/><Relationship Id="rId22" Type="http://schemas.openxmlformats.org/officeDocument/2006/relationships/image" Target="../media/image3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2438" y="1949450"/>
            <a:ext cx="8229600" cy="3460750"/>
          </a:xfrm>
        </p:spPr>
        <p:txBody>
          <a:bodyPr/>
          <a:lstStyle/>
          <a:p>
            <a:pPr eaLnBrk="1" hangingPunct="1">
              <a:defRPr/>
            </a:pPr>
            <a:r>
              <a:rPr lang="en-GB" sz="5400" dirty="0"/>
              <a:t>CMSIS Version 3</a:t>
            </a:r>
            <a:br>
              <a:rPr lang="en-GB" sz="4400" dirty="0"/>
            </a:br>
            <a:r>
              <a:rPr lang="en-GB" sz="2800" dirty="0">
                <a:solidFill>
                  <a:schemeClr val="accent1">
                    <a:lumMod val="75000"/>
                  </a:schemeClr>
                </a:solidFill>
              </a:rPr>
              <a:t>adds CMSIS-RTOS – an API Interface Standard</a:t>
            </a:r>
            <a:br>
              <a:rPr lang="en-GB" sz="28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GB" sz="2800" dirty="0">
                <a:solidFill>
                  <a:schemeClr val="accent1">
                    <a:lumMod val="75000"/>
                  </a:schemeClr>
                </a:solidFill>
              </a:rPr>
              <a:t>for 3</a:t>
            </a:r>
            <a:r>
              <a:rPr lang="en-GB" sz="2800" baseline="30000" dirty="0">
                <a:solidFill>
                  <a:schemeClr val="accent1">
                    <a:lumMod val="75000"/>
                  </a:schemeClr>
                </a:solidFill>
              </a:rPr>
              <a:t>rd</a:t>
            </a:r>
            <a:r>
              <a:rPr lang="en-GB" sz="2800" dirty="0">
                <a:solidFill>
                  <a:schemeClr val="accent1">
                    <a:lumMod val="75000"/>
                  </a:schemeClr>
                </a:solidFill>
              </a:rPr>
              <a:t> party Real-Time Operating Systems</a:t>
            </a:r>
            <a:br>
              <a:rPr lang="en-GB" sz="2800" dirty="0">
                <a:solidFill>
                  <a:schemeClr val="accent1">
                    <a:lumMod val="75000"/>
                  </a:schemeClr>
                </a:solidFill>
              </a:rPr>
            </a:br>
            <a:br>
              <a:rPr lang="en-GB" sz="4200" dirty="0"/>
            </a:br>
            <a:endParaRPr lang="en-GB" sz="2200" b="0" dirty="0"/>
          </a:p>
        </p:txBody>
      </p:sp>
      <p:pic>
        <p:nvPicPr>
          <p:cNvPr id="30723" name="Picture 7" descr="ARM_Corp_rgb-Tag(1)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43275" y="357188"/>
            <a:ext cx="2447925" cy="113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8"/>
          <p:cNvSpPr>
            <a:spLocks noChangeArrowheads="1"/>
          </p:cNvSpPr>
          <p:nvPr/>
        </p:nvSpPr>
        <p:spPr bwMode="auto">
          <a:xfrm>
            <a:off x="142875" y="2349500"/>
            <a:ext cx="5800725" cy="384175"/>
          </a:xfrm>
          <a:prstGeom prst="rect">
            <a:avLst/>
          </a:prstGeom>
          <a:solidFill>
            <a:srgbClr val="FADEDE"/>
          </a:solidFill>
          <a:ln w="9525">
            <a:solidFill>
              <a:srgbClr val="F5C3C3"/>
            </a:solidFill>
            <a:miter lim="800000"/>
            <a:headEnd/>
            <a:tailEnd/>
          </a:ln>
          <a:effectLst>
            <a:prstShdw prst="shdw17" dist="17961" dir="2700000">
              <a:srgbClr val="937575">
                <a:alpha val="74997"/>
              </a:srgbClr>
            </a:prstShdw>
          </a:effectLst>
        </p:spPr>
        <p:txBody>
          <a:bodyPr wrap="none" anchor="ctr"/>
          <a:lstStyle/>
          <a:p>
            <a:pPr algn="ctr"/>
            <a:endParaRPr lang="de-DE">
              <a:solidFill>
                <a:srgbClr val="F5C3C3"/>
              </a:solidFill>
            </a:endParaRPr>
          </a:p>
        </p:txBody>
      </p:sp>
      <p:sp>
        <p:nvSpPr>
          <p:cNvPr id="32771" name="Content Placeholder 2"/>
          <p:cNvSpPr>
            <a:spLocks noGrp="1"/>
          </p:cNvSpPr>
          <p:nvPr>
            <p:ph idx="4294967295"/>
          </p:nvPr>
        </p:nvSpPr>
        <p:spPr>
          <a:xfrm>
            <a:off x="260350" y="765175"/>
            <a:ext cx="8775700" cy="3598863"/>
          </a:xfrm>
        </p:spPr>
        <p:txBody>
          <a:bodyPr/>
          <a:lstStyle/>
          <a:p>
            <a:pPr eaLnBrk="1" hangingPunct="1"/>
            <a:r>
              <a:rPr lang="en-GB" dirty="0">
                <a:solidFill>
                  <a:schemeClr val="tx1"/>
                </a:solidFill>
                <a:ea typeface="MS PGothic" pitchFamily="34" charset="-128"/>
              </a:rPr>
              <a:t>Abstraction layer for all Cortex-M processor based devices </a:t>
            </a:r>
          </a:p>
          <a:p>
            <a:pPr marL="747713" lvl="2" indent="-290513" eaLnBrk="1" hangingPunct="1"/>
            <a:r>
              <a:rPr lang="en-GB" dirty="0">
                <a:solidFill>
                  <a:schemeClr val="tx1"/>
                </a:solidFill>
                <a:ea typeface="MS PGothic" pitchFamily="34" charset="-128"/>
              </a:rPr>
              <a:t>CMSIS-CORE : API for Cortex-M processor and core peripherals</a:t>
            </a:r>
          </a:p>
          <a:p>
            <a:pPr marL="747713" lvl="2" indent="-290513" eaLnBrk="1" hangingPunct="1"/>
            <a:r>
              <a:rPr lang="en-GB" dirty="0">
                <a:solidFill>
                  <a:schemeClr val="tx1"/>
                </a:solidFill>
                <a:ea typeface="MS PGothic" pitchFamily="34" charset="-128"/>
              </a:rPr>
              <a:t>CMSIS-DSP     : DSP Library with 61 functions for Cortex-M</a:t>
            </a:r>
          </a:p>
          <a:p>
            <a:pPr marL="747713" lvl="2" indent="-290513" eaLnBrk="1" hangingPunct="1"/>
            <a:r>
              <a:rPr lang="en-GB" dirty="0">
                <a:solidFill>
                  <a:schemeClr val="tx1"/>
                </a:solidFill>
                <a:ea typeface="MS PGothic" pitchFamily="34" charset="-128"/>
              </a:rPr>
              <a:t>CMSIS-SVD     : XML system view description for peripherals</a:t>
            </a:r>
          </a:p>
          <a:p>
            <a:pPr marL="747713" lvl="2" indent="-290513" eaLnBrk="1" hangingPunct="1"/>
            <a:r>
              <a:rPr lang="en-GB" dirty="0">
                <a:solidFill>
                  <a:schemeClr val="tx1"/>
                </a:solidFill>
                <a:ea typeface="MS PGothic" pitchFamily="34" charset="-128"/>
              </a:rPr>
              <a:t>CMSIS-RTOS  : API for RTOS integration</a:t>
            </a:r>
          </a:p>
          <a:p>
            <a:pPr eaLnBrk="1" hangingPunct="1"/>
            <a:endParaRPr lang="en-GB" sz="1000" dirty="0">
              <a:solidFill>
                <a:schemeClr val="tx1"/>
              </a:solidFill>
              <a:ea typeface="MS PGothic" pitchFamily="34" charset="-128"/>
            </a:endParaRPr>
          </a:p>
          <a:p>
            <a:pPr eaLnBrk="1" hangingPunct="1"/>
            <a:r>
              <a:rPr lang="en-GB" dirty="0">
                <a:solidFill>
                  <a:schemeClr val="tx1"/>
                </a:solidFill>
                <a:ea typeface="MS PGothic" pitchFamily="34" charset="-128"/>
              </a:rPr>
              <a:t>Benefits to the embedded developer</a:t>
            </a:r>
          </a:p>
          <a:p>
            <a:pPr lvl="1" eaLnBrk="1" hangingPunct="1"/>
            <a:r>
              <a:rPr lang="en-GB" dirty="0">
                <a:solidFill>
                  <a:schemeClr val="tx1"/>
                </a:solidFill>
                <a:ea typeface="MS PGothic" pitchFamily="34" charset="-128"/>
              </a:rPr>
              <a:t>Consistent software interfaces for silicon and middleware vendors</a:t>
            </a:r>
          </a:p>
          <a:p>
            <a:pPr lvl="1" eaLnBrk="1" hangingPunct="1"/>
            <a:r>
              <a:rPr lang="en-GB" dirty="0">
                <a:solidFill>
                  <a:schemeClr val="tx1"/>
                </a:solidFill>
                <a:ea typeface="MS PGothic" pitchFamily="34" charset="-128"/>
              </a:rPr>
              <a:t>Simplifies re-use across Cortex-M processor-based devices </a:t>
            </a:r>
          </a:p>
          <a:p>
            <a:pPr lvl="1" eaLnBrk="1" hangingPunct="1"/>
            <a:r>
              <a:rPr lang="en-GB" dirty="0">
                <a:solidFill>
                  <a:schemeClr val="tx1"/>
                </a:solidFill>
                <a:ea typeface="MS PGothic" pitchFamily="34" charset="-128"/>
              </a:rPr>
              <a:t>Reduces learning curve, development costs, and time-to-market</a:t>
            </a:r>
          </a:p>
          <a:p>
            <a:pPr lvl="1" eaLnBrk="1" hangingPunct="1">
              <a:buClr>
                <a:srgbClr val="FF9933"/>
              </a:buClr>
              <a:buFont typeface="Wingdings" pitchFamily="2" charset="2"/>
              <a:buNone/>
            </a:pPr>
            <a:endParaRPr lang="en-GB" dirty="0">
              <a:solidFill>
                <a:srgbClr val="1D315B"/>
              </a:solidFill>
              <a:ea typeface="MS PGothic" pitchFamily="34" charset="-128"/>
            </a:endParaRPr>
          </a:p>
          <a:p>
            <a:pPr lvl="1" eaLnBrk="1" hangingPunct="1">
              <a:buClr>
                <a:srgbClr val="FF9933"/>
              </a:buClr>
            </a:pPr>
            <a:endParaRPr lang="en-GB" sz="700" dirty="0">
              <a:solidFill>
                <a:srgbClr val="1D315B"/>
              </a:solidFill>
              <a:ea typeface="MS PGothic" pitchFamily="34" charset="-128"/>
            </a:endParaRPr>
          </a:p>
        </p:txBody>
      </p:sp>
      <p:sp>
        <p:nvSpPr>
          <p:cNvPr id="32772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GB" sz="3500">
                <a:ea typeface="MS PGothic" pitchFamily="34" charset="-128"/>
              </a:rPr>
              <a:t>Cortex Microcontroller Standard (CMSIS)</a:t>
            </a:r>
            <a:endParaRPr lang="en-GB" sz="3500">
              <a:solidFill>
                <a:schemeClr val="tx1"/>
              </a:solidFill>
              <a:ea typeface="MS PGothic" pitchFamily="34" charset="-128"/>
            </a:endParaRPr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217488" y="5886450"/>
            <a:ext cx="966787" cy="303213"/>
            <a:chOff x="2400" y="4656"/>
            <a:chExt cx="1104" cy="338"/>
          </a:xfrm>
        </p:grpSpPr>
        <p:sp>
          <p:nvSpPr>
            <p:cNvPr id="32798" name="Rectangle 15"/>
            <p:cNvSpPr>
              <a:spLocks/>
            </p:cNvSpPr>
            <p:nvPr/>
          </p:nvSpPr>
          <p:spPr bwMode="auto">
            <a:xfrm>
              <a:off x="2400" y="4656"/>
              <a:ext cx="1104" cy="336"/>
            </a:xfrm>
            <a:prstGeom prst="rect">
              <a:avLst/>
            </a:prstGeom>
            <a:solidFill>
              <a:schemeClr val="bg1"/>
            </a:solidFill>
            <a:ln w="254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defTabSz="449263"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US" b="0">
                <a:solidFill>
                  <a:srgbClr val="1D315B"/>
                </a:solidFill>
              </a:endParaRPr>
            </a:p>
          </p:txBody>
        </p:sp>
        <p:pic>
          <p:nvPicPr>
            <p:cNvPr id="32799" name="Picture 16" descr="keilarm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400" y="4656"/>
              <a:ext cx="1087" cy="3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2774" name="Picture 1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43213" y="6048375"/>
            <a:ext cx="874712" cy="31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5" name="Picture 18" descr="SeggerLogo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25650" y="5846763"/>
            <a:ext cx="6826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6" name="Picture 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330325" y="5967413"/>
            <a:ext cx="571500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7" name="Picture 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986588" y="6075363"/>
            <a:ext cx="800100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8" name="Picture 6" descr="C:\Documents and Settings\maroni01\My Documents\My Pictures\Logos\hitex.gi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827963" y="5886450"/>
            <a:ext cx="1208087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9" name="Picture 3"/>
          <p:cNvPicPr>
            <a:picLocks noChangeAspect="1" noChangeArrowheads="1"/>
          </p:cNvPicPr>
          <p:nvPr/>
        </p:nvPicPr>
        <p:blipFill>
          <a:blip r:embed="rId9"/>
          <a:srcRect r="65797" b="89983"/>
          <a:stretch>
            <a:fillRect/>
          </a:stretch>
        </p:blipFill>
        <p:spPr bwMode="auto">
          <a:xfrm>
            <a:off x="6143625" y="5886450"/>
            <a:ext cx="1071563" cy="18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80" name="Text Box 29"/>
          <p:cNvSpPr txBox="1">
            <a:spLocks noChangeArrowheads="1"/>
          </p:cNvSpPr>
          <p:nvPr/>
        </p:nvSpPr>
        <p:spPr bwMode="auto">
          <a:xfrm>
            <a:off x="53975" y="2357438"/>
            <a:ext cx="7318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rgbClr val="0B5467"/>
            </a:prst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chemeClr val="accent1"/>
                </a:solidFill>
              </a:rPr>
              <a:t>New</a:t>
            </a:r>
            <a:endParaRPr lang="de-DE" sz="1800">
              <a:solidFill>
                <a:schemeClr val="accent1"/>
              </a:solidFill>
            </a:endParaRPr>
          </a:p>
        </p:txBody>
      </p:sp>
      <p:pic>
        <p:nvPicPr>
          <p:cNvPr id="32781" name="Picture 27" descr="CMSIS_Logo_Large.jpg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 rot="10800000" flipH="1" flipV="1">
            <a:off x="6600825" y="2357438"/>
            <a:ext cx="239395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82" name="Picture 1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5592763" y="5214938"/>
            <a:ext cx="176530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83" name="Picture 24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5092700" y="4710113"/>
            <a:ext cx="1252538" cy="46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84" name="Picture 15" descr="Toshiba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7300913" y="5341938"/>
            <a:ext cx="1057275" cy="15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85" name="Picture 29" descr="nuvoton-logo.gif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476250" y="5321300"/>
            <a:ext cx="1238250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86" name="Picture 30" descr="Energy_Micro_logo_Large.gif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3429000" y="4802188"/>
            <a:ext cx="1568450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87" name="Picture 27" descr="Fujitsu Microelectronics America, Inc.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7899400" y="4819650"/>
            <a:ext cx="744538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88" name="Picture 2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2047875" y="5273675"/>
            <a:ext cx="881063" cy="249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89" name="Picture 4"/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1758950" y="4778375"/>
            <a:ext cx="690563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90" name="Picture 5"/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142875" y="4743450"/>
            <a:ext cx="1487488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91" name="Picture 2"/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5445125" y="6143625"/>
            <a:ext cx="9144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92" name="Picture 3"/>
          <p:cNvPicPr>
            <a:picLocks noChangeAspect="1" noChangeArrowheads="1"/>
          </p:cNvPicPr>
          <p:nvPr/>
        </p:nvPicPr>
        <p:blipFill>
          <a:blip r:embed="rId21"/>
          <a:srcRect/>
          <a:stretch>
            <a:fillRect/>
          </a:stretch>
        </p:blipFill>
        <p:spPr bwMode="auto">
          <a:xfrm>
            <a:off x="3805238" y="5859463"/>
            <a:ext cx="11477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93" name="Picture 4"/>
          <p:cNvPicPr>
            <a:picLocks noChangeAspect="1" noChangeArrowheads="1"/>
          </p:cNvPicPr>
          <p:nvPr/>
        </p:nvPicPr>
        <p:blipFill>
          <a:blip r:embed="rId22"/>
          <a:srcRect/>
          <a:stretch>
            <a:fillRect/>
          </a:stretch>
        </p:blipFill>
        <p:spPr bwMode="auto">
          <a:xfrm>
            <a:off x="6600825" y="4743450"/>
            <a:ext cx="1092200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94" name="Picture 5"/>
          <p:cNvPicPr>
            <a:picLocks noChangeAspect="1" noChangeArrowheads="1"/>
          </p:cNvPicPr>
          <p:nvPr/>
        </p:nvPicPr>
        <p:blipFill>
          <a:blip r:embed="rId23"/>
          <a:srcRect/>
          <a:stretch>
            <a:fillRect/>
          </a:stretch>
        </p:blipFill>
        <p:spPr bwMode="auto">
          <a:xfrm>
            <a:off x="3182938" y="5237163"/>
            <a:ext cx="857250" cy="407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95" name="Picture 6"/>
          <p:cNvPicPr>
            <a:picLocks noChangeAspect="1" noChangeArrowheads="1"/>
          </p:cNvPicPr>
          <p:nvPr/>
        </p:nvPicPr>
        <p:blipFill>
          <a:blip r:embed="rId24"/>
          <a:srcRect/>
          <a:stretch>
            <a:fillRect/>
          </a:stretch>
        </p:blipFill>
        <p:spPr bwMode="auto">
          <a:xfrm>
            <a:off x="4356100" y="5159375"/>
            <a:ext cx="97155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96" name="Picture 7"/>
          <p:cNvPicPr>
            <a:picLocks noChangeAspect="1" noChangeArrowheads="1"/>
          </p:cNvPicPr>
          <p:nvPr/>
        </p:nvPicPr>
        <p:blipFill>
          <a:blip r:embed="rId25"/>
          <a:srcRect t="9740"/>
          <a:stretch>
            <a:fillRect/>
          </a:stretch>
        </p:blipFill>
        <p:spPr bwMode="auto">
          <a:xfrm>
            <a:off x="4843463" y="5846763"/>
            <a:ext cx="1058862" cy="30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97" name="Picture 2"/>
          <p:cNvPicPr>
            <a:picLocks noChangeAspect="1" noChangeArrowheads="1"/>
          </p:cNvPicPr>
          <p:nvPr/>
        </p:nvPicPr>
        <p:blipFill>
          <a:blip r:embed="rId26"/>
          <a:srcRect b="4330"/>
          <a:stretch>
            <a:fillRect/>
          </a:stretch>
        </p:blipFill>
        <p:spPr bwMode="auto">
          <a:xfrm>
            <a:off x="2576513" y="4622800"/>
            <a:ext cx="808037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 bwMode="auto">
          <a:xfrm>
            <a:off x="693738" y="1862138"/>
            <a:ext cx="8255000" cy="317182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0" name="Bent-Up Arrow 59"/>
          <p:cNvSpPr/>
          <p:nvPr/>
        </p:nvSpPr>
        <p:spPr bwMode="auto">
          <a:xfrm>
            <a:off x="7277100" y="4895850"/>
            <a:ext cx="1038225" cy="809625"/>
          </a:xfrm>
          <a:prstGeom prst="bentUpArrow">
            <a:avLst>
              <a:gd name="adj1" fmla="val 7291"/>
              <a:gd name="adj2" fmla="val 14853"/>
              <a:gd name="adj3" fmla="val 12009"/>
            </a:avLst>
          </a:prstGeom>
          <a:solidFill>
            <a:schemeClr val="bg2"/>
          </a:solidFill>
          <a:ln w="190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33796" name="Rectangle 51"/>
          <p:cNvSpPr>
            <a:spLocks noChangeArrowheads="1"/>
          </p:cNvSpPr>
          <p:nvPr/>
        </p:nvSpPr>
        <p:spPr bwMode="auto">
          <a:xfrm>
            <a:off x="7315200" y="1719263"/>
            <a:ext cx="1704975" cy="1855787"/>
          </a:xfrm>
          <a:prstGeom prst="rect">
            <a:avLst/>
          </a:prstGeom>
          <a:solidFill>
            <a:schemeClr val="bg1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33" name="Down Arrow 32"/>
          <p:cNvSpPr/>
          <p:nvPr/>
        </p:nvSpPr>
        <p:spPr bwMode="auto">
          <a:xfrm>
            <a:off x="1423988" y="1685925"/>
            <a:ext cx="284162" cy="274638"/>
          </a:xfrm>
          <a:prstGeom prst="downArrow">
            <a:avLst>
              <a:gd name="adj1" fmla="val 25770"/>
              <a:gd name="adj2" fmla="val 50000"/>
            </a:avLst>
          </a:prstGeom>
          <a:solidFill>
            <a:schemeClr val="accent1">
              <a:lumMod val="75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3798" name="Rectangle 42"/>
          <p:cNvSpPr>
            <a:spLocks noChangeArrowheads="1"/>
          </p:cNvSpPr>
          <p:nvPr/>
        </p:nvSpPr>
        <p:spPr bwMode="auto">
          <a:xfrm>
            <a:off x="7486650" y="2082800"/>
            <a:ext cx="1333500" cy="812800"/>
          </a:xfrm>
          <a:prstGeom prst="rect">
            <a:avLst/>
          </a:prstGeom>
          <a:solidFill>
            <a:srgbClr val="00B0F0"/>
          </a:solidFill>
          <a:ln w="76200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 b="0" dirty="0"/>
              <a:t>Debugger</a:t>
            </a:r>
            <a:br>
              <a:rPr lang="en-US" sz="1800" b="0" dirty="0"/>
            </a:br>
            <a:r>
              <a:rPr lang="en-US" sz="1200" b="0" dirty="0"/>
              <a:t> (3</a:t>
            </a:r>
            <a:r>
              <a:rPr lang="en-US" sz="1200" b="0" baseline="30000" dirty="0"/>
              <a:t>rd</a:t>
            </a:r>
            <a:r>
              <a:rPr lang="en-US" sz="1200" b="0" dirty="0"/>
              <a:t> Party)</a:t>
            </a:r>
          </a:p>
        </p:txBody>
      </p:sp>
      <p:sp>
        <p:nvSpPr>
          <p:cNvPr id="33799" name="Down Arrow 29"/>
          <p:cNvSpPr>
            <a:spLocks noChangeArrowheads="1"/>
          </p:cNvSpPr>
          <p:nvPr/>
        </p:nvSpPr>
        <p:spPr bwMode="auto">
          <a:xfrm flipV="1">
            <a:off x="8050213" y="2876550"/>
            <a:ext cx="285750" cy="1209675"/>
          </a:xfrm>
          <a:prstGeom prst="downArrow">
            <a:avLst>
              <a:gd name="adj1" fmla="val 25769"/>
              <a:gd name="adj2" fmla="val 49781"/>
            </a:avLst>
          </a:prstGeom>
          <a:solidFill>
            <a:schemeClr val="bg2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3380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CMSIS Version 3: Structure</a:t>
            </a:r>
          </a:p>
        </p:txBody>
      </p:sp>
      <p:sp>
        <p:nvSpPr>
          <p:cNvPr id="33801" name="TextBox 3"/>
          <p:cNvSpPr txBox="1">
            <a:spLocks noChangeArrowheads="1"/>
          </p:cNvSpPr>
          <p:nvPr/>
        </p:nvSpPr>
        <p:spPr bwMode="auto">
          <a:xfrm rot="-5400000">
            <a:off x="-3175" y="1146176"/>
            <a:ext cx="8985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0" dirty="0"/>
              <a:t>USER</a:t>
            </a:r>
          </a:p>
        </p:txBody>
      </p:sp>
      <p:sp>
        <p:nvSpPr>
          <p:cNvPr id="33802" name="TextBox 4"/>
          <p:cNvSpPr txBox="1">
            <a:spLocks noChangeArrowheads="1"/>
          </p:cNvSpPr>
          <p:nvPr/>
        </p:nvSpPr>
        <p:spPr bwMode="auto">
          <a:xfrm rot="-5400000">
            <a:off x="-52387" y="3208338"/>
            <a:ext cx="9969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0" dirty="0"/>
              <a:t>CMSIS</a:t>
            </a:r>
          </a:p>
        </p:txBody>
      </p:sp>
      <p:sp>
        <p:nvSpPr>
          <p:cNvPr id="33803" name="TextBox 6"/>
          <p:cNvSpPr txBox="1">
            <a:spLocks noChangeArrowheads="1"/>
          </p:cNvSpPr>
          <p:nvPr/>
        </p:nvSpPr>
        <p:spPr bwMode="auto">
          <a:xfrm rot="-5400000">
            <a:off x="81756" y="5422107"/>
            <a:ext cx="7699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0" dirty="0"/>
              <a:t>MCU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698500" y="5172075"/>
            <a:ext cx="6605588" cy="93186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 bwMode="auto">
          <a:xfrm>
            <a:off x="809625" y="5291138"/>
            <a:ext cx="1214438" cy="704850"/>
          </a:xfrm>
          <a:prstGeom prst="rect">
            <a:avLst/>
          </a:prstGeom>
          <a:solidFill>
            <a:schemeClr val="accent5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 dirty="0"/>
              <a:t>Cortex</a:t>
            </a:r>
            <a:br>
              <a:rPr lang="en-US" sz="1800" dirty="0"/>
            </a:br>
            <a:r>
              <a:rPr lang="en-US" sz="1800" dirty="0"/>
              <a:t>CPU</a:t>
            </a:r>
          </a:p>
        </p:txBody>
      </p:sp>
      <p:sp>
        <p:nvSpPr>
          <p:cNvPr id="12" name="Rectangle 11"/>
          <p:cNvSpPr/>
          <p:nvPr/>
        </p:nvSpPr>
        <p:spPr bwMode="auto">
          <a:xfrm>
            <a:off x="2162175" y="5294313"/>
            <a:ext cx="1114425" cy="704850"/>
          </a:xfrm>
          <a:prstGeom prst="rect">
            <a:avLst/>
          </a:prstGeom>
          <a:solidFill>
            <a:schemeClr val="accent5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 dirty="0">
                <a:latin typeface="Arial" pitchFamily="34" charset="0"/>
              </a:rPr>
              <a:t>SysTick</a:t>
            </a:r>
            <a:br>
              <a:rPr lang="en-US" sz="1800" dirty="0"/>
            </a:br>
            <a:r>
              <a:rPr lang="en-US" sz="1100" b="0" dirty="0"/>
              <a:t>RTOS Kernel</a:t>
            </a:r>
            <a:br>
              <a:rPr lang="en-US" sz="1100" b="0" dirty="0"/>
            </a:br>
            <a:r>
              <a:rPr lang="en-US" sz="1100" b="0" dirty="0"/>
              <a:t>Timer</a:t>
            </a:r>
            <a:endParaRPr lang="en-US" b="0" dirty="0"/>
          </a:p>
        </p:txBody>
      </p:sp>
      <p:sp>
        <p:nvSpPr>
          <p:cNvPr id="13" name="Rectangle 12"/>
          <p:cNvSpPr/>
          <p:nvPr/>
        </p:nvSpPr>
        <p:spPr bwMode="auto">
          <a:xfrm>
            <a:off x="3386138" y="5295900"/>
            <a:ext cx="1214437" cy="704850"/>
          </a:xfrm>
          <a:prstGeom prst="rect">
            <a:avLst/>
          </a:prstGeom>
          <a:solidFill>
            <a:schemeClr val="accent5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 dirty="0">
                <a:latin typeface="Arial" pitchFamily="34" charset="0"/>
              </a:rPr>
              <a:t>NVIC</a:t>
            </a:r>
            <a:br>
              <a:rPr lang="en-US" sz="1100" b="0" dirty="0"/>
            </a:br>
            <a:r>
              <a:rPr lang="en-US" sz="1100" b="0" dirty="0">
                <a:latin typeface="Arial" pitchFamily="34" charset="0"/>
              </a:rPr>
              <a:t>Nested Vectored</a:t>
            </a:r>
            <a:br>
              <a:rPr lang="en-US" sz="1100" b="0" dirty="0">
                <a:latin typeface="Arial" pitchFamily="34" charset="0"/>
              </a:rPr>
            </a:br>
            <a:r>
              <a:rPr lang="en-US" sz="1100" b="0" dirty="0">
                <a:latin typeface="Arial" pitchFamily="34" charset="0"/>
              </a:rPr>
              <a:t>Interrupt Controller</a:t>
            </a:r>
            <a:endParaRPr lang="en-US" sz="1100" b="0" dirty="0"/>
          </a:p>
        </p:txBody>
      </p:sp>
      <p:sp>
        <p:nvSpPr>
          <p:cNvPr id="14" name="Rectangle 13"/>
          <p:cNvSpPr/>
          <p:nvPr/>
        </p:nvSpPr>
        <p:spPr bwMode="auto">
          <a:xfrm>
            <a:off x="4716463" y="5299075"/>
            <a:ext cx="903287" cy="696913"/>
          </a:xfrm>
          <a:prstGeom prst="rect">
            <a:avLst/>
          </a:prstGeom>
          <a:solidFill>
            <a:schemeClr val="accent5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 dirty="0">
                <a:latin typeface="Arial" pitchFamily="34" charset="0"/>
              </a:rPr>
              <a:t>Debug</a:t>
            </a:r>
            <a:br>
              <a:rPr lang="en-US" sz="1800" dirty="0">
                <a:latin typeface="Arial" pitchFamily="34" charset="0"/>
              </a:rPr>
            </a:br>
            <a:r>
              <a:rPr lang="en-US" sz="1800" dirty="0">
                <a:latin typeface="Arial" pitchFamily="34" charset="0"/>
              </a:rPr>
              <a:t>+ Trace</a:t>
            </a:r>
            <a:endParaRPr lang="en-US" sz="1800" b="0" dirty="0"/>
          </a:p>
        </p:txBody>
      </p:sp>
      <p:sp>
        <p:nvSpPr>
          <p:cNvPr id="19" name="Rectangle 18"/>
          <p:cNvSpPr/>
          <p:nvPr/>
        </p:nvSpPr>
        <p:spPr bwMode="auto">
          <a:xfrm>
            <a:off x="5753100" y="5294313"/>
            <a:ext cx="1390650" cy="703262"/>
          </a:xfrm>
          <a:prstGeom prst="rect">
            <a:avLst/>
          </a:prstGeom>
          <a:solidFill>
            <a:schemeClr val="accent5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 dirty="0">
                <a:latin typeface="Arial" pitchFamily="34" charset="0"/>
              </a:rPr>
              <a:t>Other</a:t>
            </a:r>
            <a:br>
              <a:rPr lang="en-US" sz="1800" dirty="0">
                <a:latin typeface="Arial" pitchFamily="34" charset="0"/>
              </a:rPr>
            </a:br>
            <a:r>
              <a:rPr lang="en-US" sz="1800" dirty="0">
                <a:latin typeface="Arial" pitchFamily="34" charset="0"/>
              </a:rPr>
              <a:t>Peripherals</a:t>
            </a:r>
            <a:endParaRPr lang="en-US" sz="1800" b="0" dirty="0"/>
          </a:p>
        </p:txBody>
      </p:sp>
      <p:sp>
        <p:nvSpPr>
          <p:cNvPr id="33810" name="Rectangle 23"/>
          <p:cNvSpPr>
            <a:spLocks noChangeArrowheads="1"/>
          </p:cNvSpPr>
          <p:nvPr/>
        </p:nvSpPr>
        <p:spPr bwMode="auto">
          <a:xfrm>
            <a:off x="5464175" y="2698750"/>
            <a:ext cx="1719263" cy="838200"/>
          </a:xfrm>
          <a:prstGeom prst="rect">
            <a:avLst/>
          </a:prstGeom>
          <a:solidFill>
            <a:srgbClr val="00B0F0"/>
          </a:solidFill>
          <a:ln w="76200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b="0" dirty="0"/>
              <a:t>Device Peripheral</a:t>
            </a:r>
            <a:br>
              <a:rPr lang="en-US" sz="1600" b="0" dirty="0"/>
            </a:br>
            <a:r>
              <a:rPr lang="en-US" sz="1600" b="0" dirty="0"/>
              <a:t>Functions</a:t>
            </a:r>
            <a:br>
              <a:rPr lang="en-US" sz="1600" b="0" dirty="0"/>
            </a:br>
            <a:r>
              <a:rPr lang="en-US" sz="1200" b="0" dirty="0"/>
              <a:t>(Silicon Vendor)</a:t>
            </a:r>
            <a:endParaRPr lang="en-US" sz="1600" b="0" dirty="0"/>
          </a:p>
        </p:txBody>
      </p:sp>
      <p:sp>
        <p:nvSpPr>
          <p:cNvPr id="33811" name="Down Arrow 25"/>
          <p:cNvSpPr>
            <a:spLocks noChangeArrowheads="1"/>
          </p:cNvSpPr>
          <p:nvPr/>
        </p:nvSpPr>
        <p:spPr bwMode="auto">
          <a:xfrm>
            <a:off x="1708150" y="4902200"/>
            <a:ext cx="284163" cy="385763"/>
          </a:xfrm>
          <a:prstGeom prst="downArrow">
            <a:avLst>
              <a:gd name="adj1" fmla="val 25769"/>
              <a:gd name="adj2" fmla="val 50059"/>
            </a:avLst>
          </a:prstGeom>
          <a:solidFill>
            <a:schemeClr val="bg2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33812" name="Down Arrow 26"/>
          <p:cNvSpPr>
            <a:spLocks noChangeArrowheads="1"/>
          </p:cNvSpPr>
          <p:nvPr/>
        </p:nvSpPr>
        <p:spPr bwMode="auto">
          <a:xfrm>
            <a:off x="2598738" y="4908550"/>
            <a:ext cx="285750" cy="385763"/>
          </a:xfrm>
          <a:prstGeom prst="downArrow">
            <a:avLst>
              <a:gd name="adj1" fmla="val 25769"/>
              <a:gd name="adj2" fmla="val 49781"/>
            </a:avLst>
          </a:prstGeom>
          <a:solidFill>
            <a:schemeClr val="bg2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33813" name="Down Arrow 27"/>
          <p:cNvSpPr>
            <a:spLocks noChangeArrowheads="1"/>
          </p:cNvSpPr>
          <p:nvPr/>
        </p:nvSpPr>
        <p:spPr bwMode="auto">
          <a:xfrm>
            <a:off x="3886200" y="4899025"/>
            <a:ext cx="284163" cy="385763"/>
          </a:xfrm>
          <a:prstGeom prst="downArrow">
            <a:avLst>
              <a:gd name="adj1" fmla="val 25769"/>
              <a:gd name="adj2" fmla="val 50059"/>
            </a:avLst>
          </a:prstGeom>
          <a:solidFill>
            <a:schemeClr val="bg2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33814" name="Down Arrow 28"/>
          <p:cNvSpPr>
            <a:spLocks noChangeArrowheads="1"/>
          </p:cNvSpPr>
          <p:nvPr/>
        </p:nvSpPr>
        <p:spPr bwMode="auto">
          <a:xfrm>
            <a:off x="5075238" y="4908550"/>
            <a:ext cx="284162" cy="385763"/>
          </a:xfrm>
          <a:prstGeom prst="downArrow">
            <a:avLst>
              <a:gd name="adj1" fmla="val 25769"/>
              <a:gd name="adj2" fmla="val 50060"/>
            </a:avLst>
          </a:prstGeom>
          <a:solidFill>
            <a:schemeClr val="bg2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33815" name="Down Arrow 29"/>
          <p:cNvSpPr>
            <a:spLocks noChangeArrowheads="1"/>
          </p:cNvSpPr>
          <p:nvPr/>
        </p:nvSpPr>
        <p:spPr bwMode="auto">
          <a:xfrm>
            <a:off x="6270625" y="4881563"/>
            <a:ext cx="285750" cy="385762"/>
          </a:xfrm>
          <a:prstGeom prst="downArrow">
            <a:avLst>
              <a:gd name="adj1" fmla="val 25769"/>
              <a:gd name="adj2" fmla="val 49781"/>
            </a:avLst>
          </a:prstGeom>
          <a:solidFill>
            <a:schemeClr val="bg2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33816" name="Down Arrow 31"/>
          <p:cNvSpPr>
            <a:spLocks noChangeArrowheads="1"/>
          </p:cNvSpPr>
          <p:nvPr/>
        </p:nvSpPr>
        <p:spPr bwMode="auto">
          <a:xfrm>
            <a:off x="1157288" y="4900613"/>
            <a:ext cx="284162" cy="400050"/>
          </a:xfrm>
          <a:prstGeom prst="downArrow">
            <a:avLst>
              <a:gd name="adj1" fmla="val 25769"/>
              <a:gd name="adj2" fmla="val 50225"/>
            </a:avLst>
          </a:prstGeom>
          <a:solidFill>
            <a:schemeClr val="bg2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33817" name="Rectangle 35"/>
          <p:cNvSpPr>
            <a:spLocks noChangeArrowheads="1"/>
          </p:cNvSpPr>
          <p:nvPr/>
        </p:nvSpPr>
        <p:spPr bwMode="auto">
          <a:xfrm>
            <a:off x="815975" y="4325938"/>
            <a:ext cx="923925" cy="574675"/>
          </a:xfrm>
          <a:prstGeom prst="rect">
            <a:avLst/>
          </a:prstGeom>
          <a:solidFill>
            <a:srgbClr val="9A57CD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b="0" dirty="0"/>
              <a:t>SIMD</a:t>
            </a:r>
            <a:br>
              <a:rPr lang="en-US" dirty="0"/>
            </a:br>
            <a:r>
              <a:rPr lang="en-US" sz="1200" b="0" dirty="0"/>
              <a:t>Cortex-M4</a:t>
            </a:r>
          </a:p>
        </p:txBody>
      </p:sp>
      <p:pic>
        <p:nvPicPr>
          <p:cNvPr id="33818" name="Picture 12" descr="C:\Documents and Settings\jkrech\Local Settings\Temporary Internet Files\Content.IE5\DUUOI172\MC900431629[1]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58075" y="982663"/>
            <a:ext cx="62865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" name="Text Box 5"/>
          <p:cNvSpPr txBox="1">
            <a:spLocks noChangeArrowheads="1"/>
          </p:cNvSpPr>
          <p:nvPr/>
        </p:nvSpPr>
        <p:spPr bwMode="auto">
          <a:xfrm>
            <a:off x="7294563" y="1035050"/>
            <a:ext cx="2303462" cy="5238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en-US" b="0" dirty="0">
                <a:solidFill>
                  <a:schemeClr val="tx1"/>
                </a:solidFill>
              </a:rPr>
              <a:t>Peripheral</a:t>
            </a:r>
          </a:p>
          <a:p>
            <a:pPr algn="ctr">
              <a:spcBef>
                <a:spcPts val="0"/>
              </a:spcBef>
              <a:defRPr/>
            </a:pPr>
            <a:r>
              <a:rPr lang="de-DE" b="0" dirty="0">
                <a:solidFill>
                  <a:schemeClr val="tx1"/>
                </a:solidFill>
              </a:rPr>
              <a:t>View</a:t>
            </a:r>
          </a:p>
        </p:txBody>
      </p:sp>
      <p:sp>
        <p:nvSpPr>
          <p:cNvPr id="33820" name="Down Arrow 29"/>
          <p:cNvSpPr>
            <a:spLocks noChangeArrowheads="1"/>
          </p:cNvSpPr>
          <p:nvPr/>
        </p:nvSpPr>
        <p:spPr bwMode="auto">
          <a:xfrm rot="16200000" flipV="1">
            <a:off x="7222332" y="4399756"/>
            <a:ext cx="285750" cy="442913"/>
          </a:xfrm>
          <a:prstGeom prst="downArrow">
            <a:avLst>
              <a:gd name="adj1" fmla="val 25769"/>
              <a:gd name="adj2" fmla="val 49600"/>
            </a:avLst>
          </a:prstGeom>
          <a:solidFill>
            <a:schemeClr val="bg2"/>
          </a:solidFill>
          <a:ln w="19050" algn="ctr">
            <a:noFill/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1" name="Flowchart: Multidocument 40"/>
          <p:cNvSpPr/>
          <p:nvPr/>
        </p:nvSpPr>
        <p:spPr bwMode="auto">
          <a:xfrm>
            <a:off x="7580313" y="4095750"/>
            <a:ext cx="1239837" cy="828675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 w="12700" cap="flat" cmpd="sng" algn="ctr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 dirty="0">
                <a:solidFill>
                  <a:schemeClr val="tx1"/>
                </a:solidFill>
                <a:latin typeface="Arial" pitchFamily="34" charset="0"/>
              </a:rPr>
              <a:t>CMSIS-</a:t>
            </a:r>
            <a:endParaRPr lang="en-US" sz="1800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en-US" sz="1800" dirty="0">
                <a:solidFill>
                  <a:schemeClr val="tx1"/>
                </a:solidFill>
                <a:latin typeface="Arial" pitchFamily="34" charset="0"/>
              </a:rPr>
              <a:t>SVD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51" name="Text Box 5"/>
          <p:cNvSpPr txBox="1">
            <a:spLocks noChangeArrowheads="1"/>
          </p:cNvSpPr>
          <p:nvPr/>
        </p:nvSpPr>
        <p:spPr bwMode="auto">
          <a:xfrm>
            <a:off x="7381875" y="3619500"/>
            <a:ext cx="1647825" cy="6778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en-US" sz="1200" b="0" dirty="0">
                <a:solidFill>
                  <a:schemeClr val="tx1"/>
                </a:solidFill>
              </a:rPr>
              <a:t>System View Description (XML)</a:t>
            </a:r>
          </a:p>
          <a:p>
            <a:pPr algn="ctr">
              <a:spcBef>
                <a:spcPts val="0"/>
              </a:spcBef>
              <a:defRPr/>
            </a:pPr>
            <a:endParaRPr lang="de-DE" b="0" dirty="0">
              <a:solidFill>
                <a:schemeClr val="tx1"/>
              </a:solidFill>
            </a:endParaRPr>
          </a:p>
        </p:txBody>
      </p:sp>
      <p:sp>
        <p:nvSpPr>
          <p:cNvPr id="33823" name="Rectangle 37"/>
          <p:cNvSpPr>
            <a:spLocks noChangeArrowheads="1"/>
          </p:cNvSpPr>
          <p:nvPr/>
        </p:nvSpPr>
        <p:spPr bwMode="auto">
          <a:xfrm>
            <a:off x="2578100" y="2743200"/>
            <a:ext cx="2236788" cy="793750"/>
          </a:xfrm>
          <a:prstGeom prst="rect">
            <a:avLst/>
          </a:prstGeom>
          <a:solidFill>
            <a:srgbClr val="00B0F0"/>
          </a:solidFill>
          <a:ln w="76200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b="0" dirty="0"/>
              <a:t>Real Time Kernel</a:t>
            </a:r>
            <a:br>
              <a:rPr lang="en-US" sz="1600" b="0" dirty="0"/>
            </a:br>
            <a:r>
              <a:rPr lang="en-US" sz="1200" b="0" dirty="0"/>
              <a:t>(3</a:t>
            </a:r>
            <a:r>
              <a:rPr lang="en-US" sz="1200" b="0" baseline="30000" dirty="0"/>
              <a:t>rd</a:t>
            </a:r>
            <a:r>
              <a:rPr lang="en-US" sz="1200" b="0" dirty="0"/>
              <a:t> Party)</a:t>
            </a:r>
          </a:p>
        </p:txBody>
      </p:sp>
      <p:sp>
        <p:nvSpPr>
          <p:cNvPr id="33824" name="Down Arrow 36"/>
          <p:cNvSpPr>
            <a:spLocks noChangeArrowheads="1"/>
          </p:cNvSpPr>
          <p:nvPr/>
        </p:nvSpPr>
        <p:spPr bwMode="auto">
          <a:xfrm>
            <a:off x="4418013" y="1663700"/>
            <a:ext cx="279400" cy="1101725"/>
          </a:xfrm>
          <a:prstGeom prst="downArrow">
            <a:avLst>
              <a:gd name="adj1" fmla="val 25769"/>
              <a:gd name="adj2" fmla="val 50057"/>
            </a:avLst>
          </a:prstGeom>
          <a:solidFill>
            <a:srgbClr val="96E2F4"/>
          </a:solidFill>
          <a:ln w="19050" algn="ctr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48" name="Down Arrow 47"/>
          <p:cNvSpPr/>
          <p:nvPr/>
        </p:nvSpPr>
        <p:spPr bwMode="auto">
          <a:xfrm>
            <a:off x="3389313" y="2513013"/>
            <a:ext cx="284162" cy="265112"/>
          </a:xfrm>
          <a:prstGeom prst="downArrow">
            <a:avLst>
              <a:gd name="adj1" fmla="val 25770"/>
              <a:gd name="adj2" fmla="val 50000"/>
            </a:avLst>
          </a:prstGeom>
          <a:solidFill>
            <a:schemeClr val="accent1">
              <a:lumMod val="75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3826" name="Rectangle 43"/>
          <p:cNvSpPr>
            <a:spLocks noChangeArrowheads="1"/>
          </p:cNvSpPr>
          <p:nvPr/>
        </p:nvSpPr>
        <p:spPr bwMode="auto">
          <a:xfrm>
            <a:off x="2644775" y="1973263"/>
            <a:ext cx="1717675" cy="568325"/>
          </a:xfrm>
          <a:prstGeom prst="rect">
            <a:avLst/>
          </a:prstGeom>
          <a:solidFill>
            <a:srgbClr val="E377AA"/>
          </a:solidFill>
          <a:ln w="19050" algn="ctr">
            <a:solidFill>
              <a:srgbClr val="E377AA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 dirty="0"/>
              <a:t>CMSIS-RTOS</a:t>
            </a:r>
          </a:p>
          <a:p>
            <a:pPr algn="ctr"/>
            <a:r>
              <a:rPr lang="en-US" sz="1200" b="0" dirty="0"/>
              <a:t>API</a:t>
            </a:r>
          </a:p>
        </p:txBody>
      </p:sp>
      <p:sp>
        <p:nvSpPr>
          <p:cNvPr id="45" name="Down Arrow 44"/>
          <p:cNvSpPr/>
          <p:nvPr/>
        </p:nvSpPr>
        <p:spPr bwMode="auto">
          <a:xfrm>
            <a:off x="1169988" y="2532063"/>
            <a:ext cx="284162" cy="1797050"/>
          </a:xfrm>
          <a:prstGeom prst="downArrow">
            <a:avLst>
              <a:gd name="adj1" fmla="val 25770"/>
              <a:gd name="adj2" fmla="val 50000"/>
            </a:avLst>
          </a:prstGeom>
          <a:solidFill>
            <a:schemeClr val="accent1">
              <a:lumMod val="75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9" name="Down Arrow 48"/>
          <p:cNvSpPr/>
          <p:nvPr/>
        </p:nvSpPr>
        <p:spPr bwMode="auto">
          <a:xfrm>
            <a:off x="3403600" y="1671638"/>
            <a:ext cx="284163" cy="288925"/>
          </a:xfrm>
          <a:prstGeom prst="downArrow">
            <a:avLst>
              <a:gd name="adj1" fmla="val 25770"/>
              <a:gd name="adj2" fmla="val 50000"/>
            </a:avLst>
          </a:prstGeom>
          <a:solidFill>
            <a:schemeClr val="accent1">
              <a:lumMod val="75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0" name="Down Arrow 49"/>
          <p:cNvSpPr/>
          <p:nvPr/>
        </p:nvSpPr>
        <p:spPr bwMode="auto">
          <a:xfrm>
            <a:off x="6216650" y="1685925"/>
            <a:ext cx="284163" cy="1052513"/>
          </a:xfrm>
          <a:prstGeom prst="downArrow">
            <a:avLst>
              <a:gd name="adj1" fmla="val 25770"/>
              <a:gd name="adj2" fmla="val 50000"/>
            </a:avLst>
          </a:prstGeom>
          <a:solidFill>
            <a:schemeClr val="accent1">
              <a:lumMod val="75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693738" y="955675"/>
            <a:ext cx="6621462" cy="752475"/>
          </a:xfrm>
          <a:prstGeom prst="rect">
            <a:avLst/>
          </a:prstGeom>
          <a:solidFill>
            <a:schemeClr val="accent5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 b="0" dirty="0"/>
              <a:t>Application Code</a:t>
            </a:r>
          </a:p>
        </p:txBody>
      </p:sp>
      <p:sp>
        <p:nvSpPr>
          <p:cNvPr id="33831" name="Rectangle 20"/>
          <p:cNvSpPr>
            <a:spLocks noChangeArrowheads="1"/>
          </p:cNvSpPr>
          <p:nvPr/>
        </p:nvSpPr>
        <p:spPr bwMode="auto">
          <a:xfrm>
            <a:off x="1739900" y="4324350"/>
            <a:ext cx="5399088" cy="581025"/>
          </a:xfrm>
          <a:prstGeom prst="rect">
            <a:avLst/>
          </a:prstGeom>
          <a:solidFill>
            <a:srgbClr val="BD92DE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b="0" dirty="0"/>
              <a:t>Peripheral Register &amp; Interrupt Vector Definitions</a:t>
            </a:r>
          </a:p>
        </p:txBody>
      </p:sp>
      <p:sp>
        <p:nvSpPr>
          <p:cNvPr id="53" name="Down Arrow 52"/>
          <p:cNvSpPr/>
          <p:nvPr/>
        </p:nvSpPr>
        <p:spPr bwMode="auto">
          <a:xfrm>
            <a:off x="6215063" y="3502025"/>
            <a:ext cx="284162" cy="838200"/>
          </a:xfrm>
          <a:prstGeom prst="downArrow">
            <a:avLst>
              <a:gd name="adj1" fmla="val 25770"/>
              <a:gd name="adj2" fmla="val 50000"/>
            </a:avLst>
          </a:prstGeom>
          <a:solidFill>
            <a:schemeClr val="accent1">
              <a:lumMod val="75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4" name="Down Arrow 53"/>
          <p:cNvSpPr/>
          <p:nvPr/>
        </p:nvSpPr>
        <p:spPr bwMode="auto">
          <a:xfrm>
            <a:off x="5200650" y="1703388"/>
            <a:ext cx="284163" cy="2636837"/>
          </a:xfrm>
          <a:prstGeom prst="downArrow">
            <a:avLst>
              <a:gd name="adj1" fmla="val 25770"/>
              <a:gd name="adj2" fmla="val 50000"/>
            </a:avLst>
          </a:prstGeom>
          <a:solidFill>
            <a:schemeClr val="accent1">
              <a:lumMod val="75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3834" name="TextBox 54"/>
          <p:cNvSpPr txBox="1">
            <a:spLocks noChangeArrowheads="1"/>
          </p:cNvSpPr>
          <p:nvPr/>
        </p:nvSpPr>
        <p:spPr bwMode="auto">
          <a:xfrm>
            <a:off x="715963" y="3448050"/>
            <a:ext cx="1762125" cy="369888"/>
          </a:xfrm>
          <a:prstGeom prst="rect">
            <a:avLst/>
          </a:prstGeom>
          <a:solidFill>
            <a:srgbClr val="F7D8E7">
              <a:alpha val="52940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dirty="0"/>
              <a:t>CMSIS-CORE</a:t>
            </a:r>
            <a:endParaRPr lang="en-GB" sz="1800" dirty="0"/>
          </a:p>
        </p:txBody>
      </p:sp>
      <p:sp>
        <p:nvSpPr>
          <p:cNvPr id="33835" name="Rectangle 21"/>
          <p:cNvSpPr>
            <a:spLocks noChangeArrowheads="1"/>
          </p:cNvSpPr>
          <p:nvPr/>
        </p:nvSpPr>
        <p:spPr bwMode="auto">
          <a:xfrm>
            <a:off x="1739900" y="3759200"/>
            <a:ext cx="3416300" cy="568325"/>
          </a:xfrm>
          <a:prstGeom prst="rect">
            <a:avLst/>
          </a:prstGeom>
          <a:solidFill>
            <a:srgbClr val="9A57CD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b="0" dirty="0"/>
              <a:t>Core Peripheral Functions</a:t>
            </a:r>
          </a:p>
        </p:txBody>
      </p:sp>
      <p:sp>
        <p:nvSpPr>
          <p:cNvPr id="47" name="Rectangle 46"/>
          <p:cNvSpPr/>
          <p:nvPr/>
        </p:nvSpPr>
        <p:spPr bwMode="auto">
          <a:xfrm>
            <a:off x="814388" y="3756025"/>
            <a:ext cx="6324600" cy="1146175"/>
          </a:xfrm>
          <a:prstGeom prst="rect">
            <a:avLst/>
          </a:prstGeom>
          <a:solidFill>
            <a:srgbClr val="000000">
              <a:alpha val="5098"/>
            </a:srgbClr>
          </a:solidFill>
          <a:ln w="19050" cap="flat" cmpd="sng" algn="ctr">
            <a:solidFill>
              <a:schemeClr val="tx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61" name="Down Arrow 60"/>
          <p:cNvSpPr/>
          <p:nvPr/>
        </p:nvSpPr>
        <p:spPr bwMode="auto">
          <a:xfrm rot="16200000">
            <a:off x="2334420" y="2094706"/>
            <a:ext cx="284162" cy="314325"/>
          </a:xfrm>
          <a:prstGeom prst="downArrow">
            <a:avLst>
              <a:gd name="adj1" fmla="val 25770"/>
              <a:gd name="adj2" fmla="val 50000"/>
            </a:avLst>
          </a:prstGeom>
          <a:solidFill>
            <a:schemeClr val="accent1">
              <a:lumMod val="75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3838" name="Rectangle 24"/>
          <p:cNvSpPr>
            <a:spLocks noChangeArrowheads="1"/>
          </p:cNvSpPr>
          <p:nvPr/>
        </p:nvSpPr>
        <p:spPr bwMode="auto">
          <a:xfrm>
            <a:off x="801688" y="1971675"/>
            <a:ext cx="1511300" cy="557213"/>
          </a:xfrm>
          <a:prstGeom prst="rect">
            <a:avLst/>
          </a:prstGeom>
          <a:solidFill>
            <a:srgbClr val="E377AA"/>
          </a:solidFill>
          <a:ln w="19050" algn="ctr">
            <a:solidFill>
              <a:srgbClr val="E377AA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 dirty="0"/>
              <a:t>CMSIS-DSP</a:t>
            </a:r>
          </a:p>
          <a:p>
            <a:pPr algn="ctr"/>
            <a:r>
              <a:rPr lang="en-US" sz="1200" b="0" dirty="0"/>
              <a:t>DSP-Library</a:t>
            </a:r>
          </a:p>
        </p:txBody>
      </p:sp>
      <p:sp>
        <p:nvSpPr>
          <p:cNvPr id="39" name="Down Arrow 38"/>
          <p:cNvSpPr/>
          <p:nvPr/>
        </p:nvSpPr>
        <p:spPr bwMode="auto">
          <a:xfrm>
            <a:off x="3594100" y="3500438"/>
            <a:ext cx="284163" cy="255587"/>
          </a:xfrm>
          <a:prstGeom prst="downArrow">
            <a:avLst>
              <a:gd name="adj1" fmla="val 25770"/>
              <a:gd name="adj2" fmla="val 50000"/>
            </a:avLst>
          </a:prstGeom>
          <a:solidFill>
            <a:schemeClr val="accent1">
              <a:lumMod val="75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4" name="Down Arrow 33"/>
          <p:cNvSpPr/>
          <p:nvPr/>
        </p:nvSpPr>
        <p:spPr bwMode="auto">
          <a:xfrm>
            <a:off x="4826000" y="1708150"/>
            <a:ext cx="284163" cy="2049463"/>
          </a:xfrm>
          <a:prstGeom prst="downArrow">
            <a:avLst>
              <a:gd name="adj1" fmla="val 25770"/>
              <a:gd name="adj2" fmla="val 50000"/>
            </a:avLst>
          </a:prstGeom>
          <a:solidFill>
            <a:schemeClr val="accent1">
              <a:lumMod val="75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dirty="0"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8"/>
          <p:cNvSpPr>
            <a:spLocks noChangeArrowheads="1"/>
          </p:cNvSpPr>
          <p:nvPr/>
        </p:nvSpPr>
        <p:spPr bwMode="auto">
          <a:xfrm>
            <a:off x="0" y="3598100"/>
            <a:ext cx="9144000" cy="1341438"/>
          </a:xfrm>
          <a:prstGeom prst="rect">
            <a:avLst/>
          </a:prstGeom>
          <a:solidFill>
            <a:srgbClr val="FADEDE"/>
          </a:solidFill>
          <a:ln w="9525">
            <a:solidFill>
              <a:srgbClr val="F5C3C3"/>
            </a:solidFill>
            <a:miter lim="800000"/>
            <a:headEnd/>
            <a:tailEnd/>
          </a:ln>
          <a:effectLst>
            <a:prstShdw prst="shdw17" dist="17961" dir="2700000">
              <a:srgbClr val="937575">
                <a:alpha val="74997"/>
              </a:srgbClr>
            </a:prstShdw>
          </a:effectLst>
        </p:spPr>
        <p:txBody>
          <a:bodyPr wrap="none" anchor="ctr"/>
          <a:lstStyle/>
          <a:p>
            <a:pPr algn="ctr"/>
            <a:endParaRPr lang="de-DE">
              <a:solidFill>
                <a:srgbClr val="F5C3C3"/>
              </a:solidFill>
            </a:endParaRPr>
          </a:p>
        </p:txBody>
      </p:sp>
      <p:sp>
        <p:nvSpPr>
          <p:cNvPr id="34819" name="Content Placeholder 2"/>
          <p:cNvSpPr>
            <a:spLocks noGrp="1"/>
          </p:cNvSpPr>
          <p:nvPr>
            <p:ph idx="4294967295"/>
          </p:nvPr>
        </p:nvSpPr>
        <p:spPr>
          <a:xfrm>
            <a:off x="217488" y="839788"/>
            <a:ext cx="8775700" cy="5951537"/>
          </a:xfrm>
        </p:spPr>
        <p:txBody>
          <a:bodyPr/>
          <a:lstStyle/>
          <a:p>
            <a:pPr eaLnBrk="1" hangingPunct="1"/>
            <a:r>
              <a:rPr lang="en-GB" b="1" dirty="0">
                <a:solidFill>
                  <a:schemeClr val="tx1"/>
                </a:solidFill>
                <a:ea typeface="MS PGothic" pitchFamily="34" charset="-128"/>
              </a:rPr>
              <a:t>CMSIS-CORE</a:t>
            </a:r>
            <a:r>
              <a:rPr lang="en-GB" dirty="0">
                <a:solidFill>
                  <a:schemeClr val="tx1"/>
                </a:solidFill>
                <a:ea typeface="MS PGothic" pitchFamily="34" charset="-128"/>
              </a:rPr>
              <a:t>: Standard API for all Cortex-M Processors</a:t>
            </a:r>
          </a:p>
          <a:p>
            <a:pPr lvl="1" eaLnBrk="1" hangingPunct="1"/>
            <a:r>
              <a:rPr lang="en-GB" dirty="0">
                <a:solidFill>
                  <a:schemeClr val="tx1"/>
                </a:solidFill>
                <a:ea typeface="MS PGothic" pitchFamily="34" charset="-128"/>
              </a:rPr>
              <a:t>Standardized interface for Cortex-M0, M3, M4 and future processors</a:t>
            </a:r>
          </a:p>
          <a:p>
            <a:pPr lvl="1" eaLnBrk="1" hangingPunct="1"/>
            <a:r>
              <a:rPr lang="en-GB" dirty="0">
                <a:solidFill>
                  <a:schemeClr val="tx1"/>
                </a:solidFill>
                <a:ea typeface="MS PGothic" pitchFamily="34" charset="-128"/>
              </a:rPr>
              <a:t>SIMD Intrinsic Functions for Cortex-M4 instruction enhancements</a:t>
            </a:r>
          </a:p>
          <a:p>
            <a:pPr eaLnBrk="1" hangingPunct="1">
              <a:lnSpc>
                <a:spcPct val="60000"/>
              </a:lnSpc>
            </a:pPr>
            <a:endParaRPr lang="en-GB" sz="1400" dirty="0">
              <a:solidFill>
                <a:schemeClr val="tx1"/>
              </a:solidFill>
              <a:ea typeface="MS PGothic" pitchFamily="34" charset="-128"/>
            </a:endParaRPr>
          </a:p>
          <a:p>
            <a:pPr eaLnBrk="1" hangingPunct="1"/>
            <a:r>
              <a:rPr lang="en-GB" b="1" dirty="0">
                <a:solidFill>
                  <a:schemeClr val="tx1"/>
                </a:solidFill>
                <a:ea typeface="MS PGothic" pitchFamily="34" charset="-128"/>
              </a:rPr>
              <a:t>CMSIS-DSP</a:t>
            </a:r>
            <a:r>
              <a:rPr lang="en-GB" dirty="0">
                <a:solidFill>
                  <a:schemeClr val="tx1"/>
                </a:solidFill>
                <a:ea typeface="MS PGothic" pitchFamily="34" charset="-128"/>
              </a:rPr>
              <a:t>: DSP Library Collection with 61 Functions</a:t>
            </a:r>
          </a:p>
          <a:p>
            <a:pPr lvl="1" eaLnBrk="1" hangingPunct="1"/>
            <a:r>
              <a:rPr lang="en-GB" dirty="0">
                <a:solidFill>
                  <a:schemeClr val="tx1"/>
                </a:solidFill>
                <a:ea typeface="MS PGothic" pitchFamily="34" charset="-128"/>
              </a:rPr>
              <a:t>Data types: Fixed (fractional q7, q15, q31) and Float-Point</a:t>
            </a:r>
          </a:p>
          <a:p>
            <a:pPr lvl="1" eaLnBrk="1" hangingPunct="1"/>
            <a:r>
              <a:rPr lang="en-GB" dirty="0">
                <a:solidFill>
                  <a:schemeClr val="tx1"/>
                </a:solidFill>
                <a:ea typeface="MS PGothic" pitchFamily="34" charset="-128"/>
              </a:rPr>
              <a:t>Optimized for Cortex-M4, but also available for Cortex-M0, M3</a:t>
            </a:r>
          </a:p>
          <a:p>
            <a:pPr lvl="1" eaLnBrk="1" hangingPunct="1"/>
            <a:endParaRPr lang="en-GB" sz="1200" dirty="0">
              <a:solidFill>
                <a:schemeClr val="tx1"/>
              </a:solidFill>
              <a:ea typeface="MS PGothic" pitchFamily="34" charset="-128"/>
            </a:endParaRPr>
          </a:p>
          <a:p>
            <a:pPr eaLnBrk="1" hangingPunct="1"/>
            <a:r>
              <a:rPr lang="en-GB" b="1" dirty="0">
                <a:solidFill>
                  <a:schemeClr val="tx1"/>
                </a:solidFill>
                <a:ea typeface="MS PGothic" pitchFamily="34" charset="-128"/>
              </a:rPr>
              <a:t>CMSIS-RTOS</a:t>
            </a:r>
            <a:r>
              <a:rPr lang="en-GB" dirty="0">
                <a:solidFill>
                  <a:schemeClr val="tx1"/>
                </a:solidFill>
                <a:ea typeface="MS PGothic" pitchFamily="34" charset="-128"/>
              </a:rPr>
              <a:t>: Standard API for Real-Time OS Vendors</a:t>
            </a:r>
          </a:p>
          <a:p>
            <a:pPr lvl="1" eaLnBrk="1" hangingPunct="1"/>
            <a:r>
              <a:rPr lang="en-GB" dirty="0">
                <a:solidFill>
                  <a:schemeClr val="tx1"/>
                </a:solidFill>
                <a:ea typeface="MS PGothic" pitchFamily="34" charset="-128"/>
              </a:rPr>
              <a:t>Standardized Interface to Real-Time Operating Systems</a:t>
            </a:r>
          </a:p>
          <a:p>
            <a:pPr lvl="1" eaLnBrk="1" hangingPunct="1"/>
            <a:r>
              <a:rPr lang="en-GB" dirty="0">
                <a:solidFill>
                  <a:schemeClr val="tx1"/>
                </a:solidFill>
                <a:ea typeface="MS PGothic" pitchFamily="34" charset="-128"/>
              </a:rPr>
              <a:t>Enables Software Templates, Middleware, Libraries, etc.</a:t>
            </a:r>
          </a:p>
          <a:p>
            <a:pPr lvl="1" eaLnBrk="1" hangingPunct="1"/>
            <a:endParaRPr lang="en-GB" sz="1200" dirty="0">
              <a:solidFill>
                <a:schemeClr val="tx1"/>
              </a:solidFill>
              <a:ea typeface="MS PGothic" pitchFamily="34" charset="-128"/>
            </a:endParaRPr>
          </a:p>
          <a:p>
            <a:pPr eaLnBrk="1" hangingPunct="1"/>
            <a:r>
              <a:rPr lang="en-GB" b="1" dirty="0">
                <a:solidFill>
                  <a:schemeClr val="tx1"/>
                </a:solidFill>
                <a:ea typeface="MS PGothic" pitchFamily="34" charset="-128"/>
              </a:rPr>
              <a:t>CMSIS-SVD</a:t>
            </a:r>
            <a:r>
              <a:rPr lang="en-GB" dirty="0">
                <a:solidFill>
                  <a:schemeClr val="tx1"/>
                </a:solidFill>
                <a:ea typeface="MS PGothic" pitchFamily="34" charset="-128"/>
              </a:rPr>
              <a:t>: System View Description for Peripherals</a:t>
            </a:r>
          </a:p>
          <a:p>
            <a:pPr lvl="1" eaLnBrk="1" hangingPunct="1"/>
            <a:r>
              <a:rPr lang="en-GB" dirty="0">
                <a:solidFill>
                  <a:schemeClr val="tx1"/>
                </a:solidFill>
                <a:ea typeface="MS PGothic" pitchFamily="34" charset="-128"/>
              </a:rPr>
              <a:t>Peripheral Awareness for Debuggers</a:t>
            </a:r>
          </a:p>
          <a:p>
            <a:pPr lvl="1" eaLnBrk="1" hangingPunct="1"/>
            <a:r>
              <a:rPr lang="en-GB" dirty="0">
                <a:solidFill>
                  <a:schemeClr val="tx1"/>
                </a:solidFill>
                <a:ea typeface="MS PGothic" pitchFamily="34" charset="-128"/>
              </a:rPr>
              <a:t>Header file generation for Peripheral Register + Interrupt Definitions</a:t>
            </a:r>
            <a:endParaRPr lang="en-GB" dirty="0">
              <a:solidFill>
                <a:srgbClr val="1D315B"/>
              </a:solidFill>
              <a:ea typeface="MS PGothic" pitchFamily="34" charset="-128"/>
            </a:endParaRPr>
          </a:p>
          <a:p>
            <a:pPr lvl="1" eaLnBrk="1" hangingPunct="1">
              <a:buClr>
                <a:srgbClr val="FF9933"/>
              </a:buClr>
            </a:pPr>
            <a:endParaRPr lang="en-GB" sz="700" dirty="0">
              <a:solidFill>
                <a:srgbClr val="1D315B"/>
              </a:solidFill>
              <a:ea typeface="MS PGothic" pitchFamily="34" charset="-128"/>
            </a:endParaRPr>
          </a:p>
        </p:txBody>
      </p:sp>
      <p:sp>
        <p:nvSpPr>
          <p:cNvPr id="34820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GB" sz="3500" dirty="0">
                <a:ea typeface="MS PGothic" pitchFamily="34" charset="-128"/>
              </a:rPr>
              <a:t>CMSIS Version 3: Components</a:t>
            </a:r>
            <a:endParaRPr lang="en-GB" sz="3500" dirty="0">
              <a:solidFill>
                <a:schemeClr val="tx1"/>
              </a:solidFill>
              <a:ea typeface="MS PGothic" pitchFamily="34" charset="-128"/>
            </a:endParaRPr>
          </a:p>
        </p:txBody>
      </p:sp>
      <p:sp>
        <p:nvSpPr>
          <p:cNvPr id="34821" name="Text Box 29"/>
          <p:cNvSpPr txBox="1">
            <a:spLocks noChangeArrowheads="1"/>
          </p:cNvSpPr>
          <p:nvPr/>
        </p:nvSpPr>
        <p:spPr bwMode="auto">
          <a:xfrm rot="16200000">
            <a:off x="-684812" y="4115291"/>
            <a:ext cx="16744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rgbClr val="0B5467"/>
            </a:prstShdw>
          </a:effec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solidFill>
                  <a:schemeClr val="accent1"/>
                </a:solidFill>
              </a:rPr>
              <a:t>New</a:t>
            </a:r>
            <a:endParaRPr lang="de-DE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Content Placeholder 2"/>
          <p:cNvSpPr>
            <a:spLocks noGrp="1"/>
          </p:cNvSpPr>
          <p:nvPr>
            <p:ph idx="4294967295"/>
          </p:nvPr>
        </p:nvSpPr>
        <p:spPr>
          <a:xfrm>
            <a:off x="217488" y="839788"/>
            <a:ext cx="8775700" cy="5951537"/>
          </a:xfrm>
        </p:spPr>
        <p:txBody>
          <a:bodyPr/>
          <a:lstStyle/>
          <a:p>
            <a:pPr eaLnBrk="1" hangingPunct="1"/>
            <a:r>
              <a:rPr lang="en-GB" b="1" dirty="0">
                <a:solidFill>
                  <a:schemeClr val="tx1"/>
                </a:solidFill>
                <a:ea typeface="MS PGothic" pitchFamily="34" charset="-128"/>
              </a:rPr>
              <a:t>CMSIS-CORE</a:t>
            </a:r>
            <a:r>
              <a:rPr lang="en-GB" dirty="0">
                <a:solidFill>
                  <a:schemeClr val="tx1"/>
                </a:solidFill>
                <a:ea typeface="MS PGothic" pitchFamily="34" charset="-128"/>
              </a:rPr>
              <a:t>: Standard API for all Cortex-M Processors</a:t>
            </a:r>
          </a:p>
          <a:p>
            <a:pPr lvl="1" eaLnBrk="1" hangingPunct="1"/>
            <a:r>
              <a:rPr lang="en-GB" dirty="0">
                <a:solidFill>
                  <a:schemeClr val="tx1"/>
                </a:solidFill>
                <a:ea typeface="MS PGothic" pitchFamily="34" charset="-128"/>
              </a:rPr>
              <a:t>Standardized interface for Cortex-M0, M3, M4 and future processors</a:t>
            </a:r>
          </a:p>
          <a:p>
            <a:pPr lvl="1" eaLnBrk="1" hangingPunct="1"/>
            <a:r>
              <a:rPr lang="en-GB" dirty="0">
                <a:solidFill>
                  <a:schemeClr val="tx1"/>
                </a:solidFill>
                <a:ea typeface="MS PGothic" pitchFamily="34" charset="-128"/>
              </a:rPr>
              <a:t>SIMD Intrinsic Functions for Cortex-M4 instruction enhancements</a:t>
            </a:r>
          </a:p>
          <a:p>
            <a:pPr eaLnBrk="1" hangingPunct="1">
              <a:lnSpc>
                <a:spcPct val="60000"/>
              </a:lnSpc>
            </a:pPr>
            <a:endParaRPr lang="en-GB" sz="1400" dirty="0">
              <a:solidFill>
                <a:schemeClr val="tx1"/>
              </a:solidFill>
              <a:ea typeface="MS PGothic" pitchFamily="34" charset="-128"/>
            </a:endParaRPr>
          </a:p>
          <a:p>
            <a:pPr eaLnBrk="1" hangingPunct="1"/>
            <a:r>
              <a:rPr lang="en-GB" b="1" dirty="0">
                <a:solidFill>
                  <a:schemeClr val="accent6">
                    <a:lumMod val="85000"/>
                  </a:schemeClr>
                </a:solidFill>
                <a:ea typeface="MS PGothic" pitchFamily="34" charset="-128"/>
              </a:rPr>
              <a:t>CMSIS-DSP</a:t>
            </a:r>
            <a:r>
              <a:rPr lang="en-GB" dirty="0">
                <a:solidFill>
                  <a:schemeClr val="accent6">
                    <a:lumMod val="85000"/>
                  </a:schemeClr>
                </a:solidFill>
                <a:ea typeface="MS PGothic" pitchFamily="34" charset="-128"/>
              </a:rPr>
              <a:t>: DSP Library Collection with 61 Functions</a:t>
            </a:r>
          </a:p>
          <a:p>
            <a:pPr lvl="1" eaLnBrk="1" hangingPunct="1"/>
            <a:r>
              <a:rPr lang="en-GB" dirty="0">
                <a:solidFill>
                  <a:schemeClr val="accent6">
                    <a:lumMod val="85000"/>
                  </a:schemeClr>
                </a:solidFill>
                <a:ea typeface="MS PGothic" pitchFamily="34" charset="-128"/>
              </a:rPr>
              <a:t>Data types: Fixed (fractional q7, q15, q31) and Float-Point</a:t>
            </a:r>
          </a:p>
          <a:p>
            <a:pPr lvl="1" eaLnBrk="1" hangingPunct="1"/>
            <a:r>
              <a:rPr lang="en-GB" dirty="0">
                <a:solidFill>
                  <a:schemeClr val="accent6">
                    <a:lumMod val="85000"/>
                  </a:schemeClr>
                </a:solidFill>
                <a:ea typeface="MS PGothic" pitchFamily="34" charset="-128"/>
              </a:rPr>
              <a:t>Optimized for Cortex-M4, but also available for Cortex-M0, M3</a:t>
            </a:r>
          </a:p>
          <a:p>
            <a:pPr lvl="1" eaLnBrk="1" hangingPunct="1"/>
            <a:endParaRPr lang="en-GB" sz="1200" dirty="0">
              <a:solidFill>
                <a:schemeClr val="accent6">
                  <a:lumMod val="85000"/>
                </a:schemeClr>
              </a:solidFill>
              <a:ea typeface="MS PGothic" pitchFamily="34" charset="-128"/>
            </a:endParaRPr>
          </a:p>
          <a:p>
            <a:pPr eaLnBrk="1" hangingPunct="1"/>
            <a:r>
              <a:rPr lang="en-GB" b="1" dirty="0">
                <a:solidFill>
                  <a:schemeClr val="accent6">
                    <a:lumMod val="85000"/>
                  </a:schemeClr>
                </a:solidFill>
                <a:ea typeface="MS PGothic" pitchFamily="34" charset="-128"/>
              </a:rPr>
              <a:t>CMSIS-RTOS</a:t>
            </a:r>
            <a:r>
              <a:rPr lang="en-GB" dirty="0">
                <a:solidFill>
                  <a:schemeClr val="accent6">
                    <a:lumMod val="85000"/>
                  </a:schemeClr>
                </a:solidFill>
                <a:ea typeface="MS PGothic" pitchFamily="34" charset="-128"/>
              </a:rPr>
              <a:t>: Standard API for Real-Time OS Vendors</a:t>
            </a:r>
          </a:p>
          <a:p>
            <a:pPr lvl="1" eaLnBrk="1" hangingPunct="1"/>
            <a:r>
              <a:rPr lang="en-GB" dirty="0">
                <a:solidFill>
                  <a:schemeClr val="accent6">
                    <a:lumMod val="85000"/>
                  </a:schemeClr>
                </a:solidFill>
                <a:ea typeface="MS PGothic" pitchFamily="34" charset="-128"/>
              </a:rPr>
              <a:t>Standardized Interface to Real-Time Operating Systems</a:t>
            </a:r>
          </a:p>
          <a:p>
            <a:pPr lvl="1" eaLnBrk="1" hangingPunct="1"/>
            <a:r>
              <a:rPr lang="en-GB" dirty="0">
                <a:solidFill>
                  <a:schemeClr val="accent6">
                    <a:lumMod val="85000"/>
                  </a:schemeClr>
                </a:solidFill>
                <a:ea typeface="MS PGothic" pitchFamily="34" charset="-128"/>
              </a:rPr>
              <a:t>Enables Software Templates, Middleware, Libraries, etc.</a:t>
            </a:r>
          </a:p>
          <a:p>
            <a:pPr lvl="1" eaLnBrk="1" hangingPunct="1"/>
            <a:endParaRPr lang="en-GB" sz="1200" dirty="0">
              <a:solidFill>
                <a:schemeClr val="accent6">
                  <a:lumMod val="85000"/>
                </a:schemeClr>
              </a:solidFill>
              <a:ea typeface="MS PGothic" pitchFamily="34" charset="-128"/>
            </a:endParaRPr>
          </a:p>
          <a:p>
            <a:pPr eaLnBrk="1" hangingPunct="1"/>
            <a:r>
              <a:rPr lang="en-GB" b="1" dirty="0">
                <a:solidFill>
                  <a:schemeClr val="accent6">
                    <a:lumMod val="85000"/>
                  </a:schemeClr>
                </a:solidFill>
                <a:ea typeface="MS PGothic" pitchFamily="34" charset="-128"/>
              </a:rPr>
              <a:t>CMSIS-SVD</a:t>
            </a:r>
            <a:r>
              <a:rPr lang="en-GB" dirty="0">
                <a:solidFill>
                  <a:schemeClr val="accent6">
                    <a:lumMod val="85000"/>
                  </a:schemeClr>
                </a:solidFill>
                <a:ea typeface="MS PGothic" pitchFamily="34" charset="-128"/>
              </a:rPr>
              <a:t>: System View Description for Peripherals</a:t>
            </a:r>
          </a:p>
          <a:p>
            <a:pPr lvl="1" eaLnBrk="1" hangingPunct="1"/>
            <a:r>
              <a:rPr lang="en-GB" dirty="0">
                <a:solidFill>
                  <a:schemeClr val="accent6">
                    <a:lumMod val="85000"/>
                  </a:schemeClr>
                </a:solidFill>
                <a:ea typeface="MS PGothic" pitchFamily="34" charset="-128"/>
              </a:rPr>
              <a:t>Peripheral Awareness for Debuggers</a:t>
            </a:r>
          </a:p>
          <a:p>
            <a:pPr lvl="1" eaLnBrk="1" hangingPunct="1"/>
            <a:r>
              <a:rPr lang="en-GB" dirty="0">
                <a:solidFill>
                  <a:schemeClr val="accent6">
                    <a:lumMod val="85000"/>
                  </a:schemeClr>
                </a:solidFill>
                <a:ea typeface="MS PGothic" pitchFamily="34" charset="-128"/>
              </a:rPr>
              <a:t>Header file generation for Peripheral Register + Interrupt Definitions</a:t>
            </a:r>
          </a:p>
          <a:p>
            <a:pPr lvl="1" eaLnBrk="1" hangingPunct="1">
              <a:buClr>
                <a:srgbClr val="FF9933"/>
              </a:buClr>
            </a:pPr>
            <a:endParaRPr lang="en-GB" sz="700" dirty="0">
              <a:solidFill>
                <a:srgbClr val="1D315B"/>
              </a:solidFill>
              <a:ea typeface="MS PGothic" pitchFamily="34" charset="-128"/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GB" sz="3500" dirty="0">
                <a:ea typeface="MS PGothic" pitchFamily="34" charset="-128"/>
              </a:rPr>
              <a:t>CMSIS Version 3: Components</a:t>
            </a:r>
            <a:endParaRPr lang="en-GB" sz="3500" dirty="0">
              <a:solidFill>
                <a:schemeClr val="tx1"/>
              </a:solidFill>
              <a:ea typeface="MS PGothic" pitchFamily="34" charset="-128"/>
            </a:endParaRP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GB" dirty="0"/>
              <a:t>CMSIS-CORE: Abstract</a:t>
            </a:r>
            <a:endParaRPr lang="en-GB" sz="3200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85763" y="2031266"/>
            <a:ext cx="8569325" cy="4519612"/>
          </a:xfrm>
        </p:spPr>
        <p:txBody>
          <a:bodyPr/>
          <a:lstStyle/>
          <a:p>
            <a:pPr marL="0" indent="266700" eaLnBrk="1" hangingPunct="1"/>
            <a:r>
              <a:rPr lang="en-US" b="1" dirty="0"/>
              <a:t>CMSIS-CORE </a:t>
            </a:r>
            <a:r>
              <a:rPr lang="en-US" dirty="0"/>
              <a:t>provides a </a:t>
            </a:r>
            <a:r>
              <a:rPr lang="en-US" b="1" dirty="0"/>
              <a:t>Peripheral Access Layer </a:t>
            </a:r>
            <a:r>
              <a:rPr lang="en-US" dirty="0"/>
              <a:t>with</a:t>
            </a:r>
          </a:p>
          <a:p>
            <a:pPr lvl="1" eaLnBrk="1" hangingPunct="1"/>
            <a:r>
              <a:rPr lang="en-US" dirty="0"/>
              <a:t>Consistent layout of all peripheral registers</a:t>
            </a:r>
          </a:p>
          <a:p>
            <a:pPr lvl="1" eaLnBrk="1" hangingPunct="1"/>
            <a:r>
              <a:rPr lang="en-US" dirty="0"/>
              <a:t>Vector definitions for all exceptions and interrupts</a:t>
            </a:r>
          </a:p>
          <a:p>
            <a:pPr lvl="1" eaLnBrk="1" hangingPunct="1"/>
            <a:r>
              <a:rPr lang="en-US" dirty="0"/>
              <a:t>Functions to access </a:t>
            </a:r>
            <a:r>
              <a:rPr lang="en-US" b="1" dirty="0"/>
              <a:t>core registers and core peripherals</a:t>
            </a:r>
          </a:p>
          <a:p>
            <a:pPr lvl="1" eaLnBrk="1" hangingPunct="1"/>
            <a:r>
              <a:rPr lang="en-US" dirty="0"/>
              <a:t>Debug channel (for </a:t>
            </a:r>
            <a:r>
              <a:rPr lang="en-US" dirty="0" err="1"/>
              <a:t>printf</a:t>
            </a:r>
            <a:r>
              <a:rPr lang="en-US" dirty="0"/>
              <a:t>-style + RTOS Kernel)</a:t>
            </a:r>
          </a:p>
          <a:p>
            <a:pPr marL="0" indent="266700" eaLnBrk="1" hangingPunct="1"/>
            <a:endParaRPr lang="en-US" b="1" dirty="0"/>
          </a:p>
          <a:p>
            <a:pPr marL="0" indent="266700" eaLnBrk="1" hangingPunct="1"/>
            <a:r>
              <a:rPr lang="en-US" b="1" dirty="0"/>
              <a:t>CMSIS-CORE</a:t>
            </a:r>
            <a:r>
              <a:rPr lang="en-US" dirty="0"/>
              <a:t> compliant software components allow</a:t>
            </a:r>
          </a:p>
          <a:p>
            <a:pPr lvl="1" eaLnBrk="1" hangingPunct="1"/>
            <a:r>
              <a:rPr lang="en-US" dirty="0"/>
              <a:t>Easy reuse of example applications and template code</a:t>
            </a:r>
          </a:p>
          <a:p>
            <a:pPr lvl="1" eaLnBrk="1" hangingPunct="1"/>
            <a:r>
              <a:rPr lang="en-US" dirty="0"/>
              <a:t>Combination of software components from multiple vendors</a:t>
            </a:r>
            <a:endParaRPr lang="en-GB" dirty="0"/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341313" y="931840"/>
            <a:ext cx="8567737" cy="83098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en-GB" sz="2400" b="0" dirty="0"/>
              <a:t>The CMSIS-CORE enables deployment of software components to physical Microcontroller Devices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GB" dirty="0"/>
              <a:t>What CMSIS-CORE is not(!)</a:t>
            </a:r>
            <a:endParaRPr lang="en-GB" sz="3200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58467" y="1826549"/>
            <a:ext cx="8569325" cy="4519612"/>
          </a:xfrm>
        </p:spPr>
        <p:txBody>
          <a:bodyPr/>
          <a:lstStyle/>
          <a:p>
            <a:pPr marL="0" indent="266700" eaLnBrk="1" hangingPunct="1"/>
            <a:r>
              <a:rPr lang="en-US" sz="2200" b="1" dirty="0"/>
              <a:t>CMSIS-CORE does not make Peripherals Equal</a:t>
            </a:r>
            <a:endParaRPr lang="en-US" sz="2200" dirty="0"/>
          </a:p>
          <a:p>
            <a:pPr lvl="1" eaLnBrk="1" hangingPunct="1"/>
            <a:r>
              <a:rPr lang="en-US" dirty="0"/>
              <a:t>Peripheral Access Layer defines common methods, not features</a:t>
            </a:r>
          </a:p>
          <a:p>
            <a:pPr marL="1143000" lvl="2" indent="-228600" eaLnBrk="1" hangingPunct="1"/>
            <a:r>
              <a:rPr lang="en-US" dirty="0"/>
              <a:t>I/O, Timers, PWM, A/D, D/A, etc. can function differently</a:t>
            </a:r>
          </a:p>
          <a:p>
            <a:pPr marL="0" indent="266700" eaLnBrk="1" hangingPunct="1">
              <a:lnSpc>
                <a:spcPct val="130000"/>
              </a:lnSpc>
            </a:pPr>
            <a:r>
              <a:rPr lang="en-US" sz="2200" b="1" dirty="0"/>
              <a:t>CMSIS-CORE does not require immense Resources</a:t>
            </a:r>
            <a:endParaRPr lang="en-US" sz="2200" dirty="0"/>
          </a:p>
          <a:p>
            <a:pPr lvl="1" eaLnBrk="1" hangingPunct="1"/>
            <a:r>
              <a:rPr lang="en-US" dirty="0"/>
              <a:t>Peripheral Access Layer requires &lt; 1KB code, 4Bytes variable.</a:t>
            </a:r>
          </a:p>
          <a:p>
            <a:pPr marL="1143000" lvl="2" indent="-228600" eaLnBrk="1" hangingPunct="1"/>
            <a:r>
              <a:rPr lang="en-US" dirty="0"/>
              <a:t>Including device startup code</a:t>
            </a:r>
          </a:p>
          <a:p>
            <a:pPr marL="0" indent="266700" eaLnBrk="1" hangingPunct="1">
              <a:lnSpc>
                <a:spcPct val="130000"/>
              </a:lnSpc>
            </a:pPr>
            <a:r>
              <a:rPr lang="en-US" sz="2200" b="1" dirty="0"/>
              <a:t>CMSIS-CORE does not prevent from direct Hardware Access</a:t>
            </a:r>
          </a:p>
          <a:p>
            <a:pPr lvl="1" eaLnBrk="1" hangingPunct="1"/>
            <a:r>
              <a:rPr lang="en-US" dirty="0"/>
              <a:t>Peripheral Registers are accessed via memory accesses</a:t>
            </a:r>
          </a:p>
          <a:p>
            <a:pPr marL="1143000" lvl="2" indent="-228600" eaLnBrk="1" hangingPunct="1"/>
            <a:r>
              <a:rPr lang="en-US" dirty="0"/>
              <a:t>Each Peripheral has a </a:t>
            </a:r>
            <a:r>
              <a:rPr lang="en-US" dirty="0" err="1"/>
              <a:t>struct</a:t>
            </a:r>
            <a:r>
              <a:rPr lang="en-US" dirty="0"/>
              <a:t> that collects all registers</a:t>
            </a:r>
          </a:p>
          <a:p>
            <a:pPr marL="1143000" lvl="2" indent="-228600" eaLnBrk="1" hangingPunct="1"/>
            <a:r>
              <a:rPr lang="en-US" dirty="0"/>
              <a:t>Device documentation should reflect this structure</a:t>
            </a: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341313" y="863600"/>
            <a:ext cx="8567737" cy="83098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lIns="91431" tIns="45716" rIns="91431" bIns="45716">
            <a:spAutoFit/>
          </a:bodyPr>
          <a:lstStyle/>
          <a:p>
            <a:pPr algn="ctr"/>
            <a:r>
              <a:rPr lang="en-GB" sz="2400" b="0" dirty="0"/>
              <a:t>The CMSIS-CORE is not another complex software layer that forces vendors to unify features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GB" dirty="0"/>
              <a:t>Files for CMSIS-CORE</a:t>
            </a:r>
            <a:r>
              <a:rPr lang="en-US" dirty="0"/>
              <a:t> Layer</a:t>
            </a:r>
            <a:r>
              <a:rPr lang="en-US" b="0" dirty="0"/>
              <a:t> </a:t>
            </a:r>
            <a:endParaRPr lang="en-GB" b="0" dirty="0"/>
          </a:p>
        </p:txBody>
      </p:sp>
      <p:grpSp>
        <p:nvGrpSpPr>
          <p:cNvPr id="52" name="Group 51"/>
          <p:cNvGrpSpPr/>
          <p:nvPr/>
        </p:nvGrpSpPr>
        <p:grpSpPr>
          <a:xfrm>
            <a:off x="323528" y="908720"/>
            <a:ext cx="8569325" cy="3377536"/>
            <a:chOff x="323528" y="908720"/>
            <a:chExt cx="8136905" cy="3168352"/>
          </a:xfrm>
        </p:grpSpPr>
        <p:sp>
          <p:nvSpPr>
            <p:cNvPr id="5" name="Snip Single Corner Rectangle 4"/>
            <p:cNvSpPr/>
            <p:nvPr/>
          </p:nvSpPr>
          <p:spPr bwMode="auto">
            <a:xfrm>
              <a:off x="323528" y="908720"/>
              <a:ext cx="1872208" cy="792088"/>
            </a:xfrm>
            <a:prstGeom prst="snip1Rect">
              <a:avLst/>
            </a:prstGeom>
            <a:solidFill>
              <a:srgbClr val="00B0F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b" anchorCtr="1" compatLnSpc="1">
              <a:prstTxWarp prst="textNoShape">
                <a:avLst/>
              </a:prstTxWarp>
            </a:bodyPr>
            <a:lstStyle/>
            <a:p>
              <a:pPr lvl="0" algn="ctr">
                <a:lnSpc>
                  <a:spcPct val="100000"/>
                </a:lnSpc>
              </a:pPr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startup_&lt;</a:t>
              </a:r>
              <a:r>
                <a:rPr lang="en-US" sz="1200" i="1" dirty="0">
                  <a:solidFill>
                    <a:schemeClr val="tx1"/>
                  </a:solidFill>
                  <a:latin typeface="+mn-lt"/>
                </a:rPr>
                <a:t>device</a:t>
              </a:r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&gt;.c</a:t>
              </a:r>
              <a:br>
                <a:rPr lang="en-US" sz="1200" dirty="0">
                  <a:solidFill>
                    <a:schemeClr val="tx1"/>
                  </a:solidFill>
                  <a:latin typeface="+mn-lt"/>
                </a:rPr>
              </a:br>
              <a:br>
                <a:rPr lang="en-US" sz="1200" dirty="0">
                  <a:solidFill>
                    <a:schemeClr val="tx1"/>
                  </a:solidFill>
                  <a:latin typeface="+mn-lt"/>
                </a:rPr>
              </a:br>
              <a:r>
                <a:rPr lang="en-US" sz="1200" b="0" dirty="0">
                  <a:solidFill>
                    <a:schemeClr val="tx1"/>
                  </a:solidFill>
                  <a:latin typeface="+mn-lt"/>
                </a:rPr>
                <a:t>CMSIS Device Startup</a:t>
              </a:r>
              <a:br>
                <a:rPr lang="en-US" sz="1200" b="0" dirty="0">
                  <a:solidFill>
                    <a:schemeClr val="tx1"/>
                  </a:solidFill>
                  <a:latin typeface="+mn-lt"/>
                </a:rPr>
              </a:br>
              <a:r>
                <a:rPr lang="en-US" sz="1200" b="0" dirty="0">
                  <a:solidFill>
                    <a:schemeClr val="tx1"/>
                  </a:solidFill>
                  <a:latin typeface="+mn-lt"/>
                </a:rPr>
                <a:t>Interrupt Vectors</a:t>
              </a:r>
              <a:endParaRPr lang="en-US" sz="1200" b="0" dirty="0">
                <a:solidFill>
                  <a:schemeClr val="tx1"/>
                </a:solidFill>
                <a:latin typeface="+mn-lt"/>
                <a:cs typeface="Courier New" pitchFamily="49" charset="0"/>
              </a:endParaRPr>
            </a:p>
          </p:txBody>
        </p:sp>
        <p:sp>
          <p:nvSpPr>
            <p:cNvPr id="18" name="Snip Single Corner Rectangle 17"/>
            <p:cNvSpPr/>
            <p:nvPr/>
          </p:nvSpPr>
          <p:spPr bwMode="auto">
            <a:xfrm>
              <a:off x="323528" y="1844824"/>
              <a:ext cx="1872208" cy="792088"/>
            </a:xfrm>
            <a:prstGeom prst="snip1Rect">
              <a:avLst/>
            </a:prstGeom>
            <a:solidFill>
              <a:srgbClr val="00B0F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b" anchorCtr="1" compatLnSpc="1">
              <a:prstTxWarp prst="textNoShape">
                <a:avLst/>
              </a:prstTxWarp>
            </a:bodyPr>
            <a:lstStyle/>
            <a:p>
              <a:pPr lvl="0" algn="ctr">
                <a:lnSpc>
                  <a:spcPct val="100000"/>
                </a:lnSpc>
              </a:pPr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system_&lt;</a:t>
              </a:r>
              <a:r>
                <a:rPr lang="en-US" sz="1200" i="1" dirty="0">
                  <a:solidFill>
                    <a:schemeClr val="tx1"/>
                  </a:solidFill>
                  <a:latin typeface="+mn-lt"/>
                </a:rPr>
                <a:t>device</a:t>
              </a:r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&gt;.c</a:t>
              </a:r>
              <a:br>
                <a:rPr lang="en-US" sz="1200" dirty="0">
                  <a:solidFill>
                    <a:schemeClr val="tx1"/>
                  </a:solidFill>
                  <a:latin typeface="+mn-lt"/>
                </a:rPr>
              </a:br>
              <a:br>
                <a:rPr lang="en-US" sz="1200" dirty="0">
                  <a:solidFill>
                    <a:schemeClr val="tx1"/>
                  </a:solidFill>
                  <a:latin typeface="+mn-lt"/>
                </a:rPr>
              </a:br>
              <a:r>
                <a:rPr lang="en-US" sz="1200" b="0" dirty="0">
                  <a:solidFill>
                    <a:schemeClr val="tx1"/>
                  </a:solidFill>
                  <a:latin typeface="+mn-lt"/>
                </a:rPr>
                <a:t>CMSIS System &amp;</a:t>
              </a:r>
              <a:br>
                <a:rPr lang="en-US" sz="1200" b="0" dirty="0">
                  <a:solidFill>
                    <a:schemeClr val="tx1"/>
                  </a:solidFill>
                  <a:latin typeface="+mn-lt"/>
                </a:rPr>
              </a:br>
              <a:r>
                <a:rPr lang="en-US" sz="1200" b="0" dirty="0">
                  <a:solidFill>
                    <a:schemeClr val="tx1"/>
                  </a:solidFill>
                  <a:latin typeface="+mn-lt"/>
                </a:rPr>
                <a:t>Clock Configuration</a:t>
              </a:r>
              <a:endParaRPr lang="en-US" sz="1200" b="0" dirty="0">
                <a:solidFill>
                  <a:schemeClr val="tx1"/>
                </a:solidFill>
                <a:latin typeface="+mn-lt"/>
                <a:cs typeface="Courier New" pitchFamily="49" charset="0"/>
              </a:endParaRPr>
            </a:p>
          </p:txBody>
        </p:sp>
        <p:sp>
          <p:nvSpPr>
            <p:cNvPr id="19" name="Snip Single Corner Rectangle 18"/>
            <p:cNvSpPr/>
            <p:nvPr/>
          </p:nvSpPr>
          <p:spPr bwMode="auto">
            <a:xfrm>
              <a:off x="4499993" y="2276872"/>
              <a:ext cx="1872208" cy="792088"/>
            </a:xfrm>
            <a:prstGeom prst="snip1Rect">
              <a:avLst/>
            </a:prstGeom>
            <a:solidFill>
              <a:srgbClr val="BD92DE">
                <a:alpha val="66667"/>
              </a:srgb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none" lIns="91440" tIns="45720" rIns="91440" bIns="45720" numCol="1" rtlCol="0" anchor="b" anchorCtr="1" compatLnSpc="1">
              <a:prstTxWarp prst="textNoShape">
                <a:avLst/>
              </a:prstTxWarp>
            </a:bodyPr>
            <a:lstStyle/>
            <a:p>
              <a:pPr lvl="0" algn="ctr">
                <a:lnSpc>
                  <a:spcPct val="100000"/>
                </a:lnSpc>
              </a:pPr>
              <a:r>
                <a:rPr lang="en-US" sz="1200" dirty="0">
                  <a:solidFill>
                    <a:schemeClr val="tx1"/>
                  </a:solidFill>
                </a:rPr>
                <a:t>core_&lt;</a:t>
              </a:r>
              <a:r>
                <a:rPr lang="en-US" sz="1200" i="1" dirty="0">
                  <a:solidFill>
                    <a:schemeClr val="tx1"/>
                  </a:solidFill>
                </a:rPr>
                <a:t>cpu</a:t>
              </a:r>
              <a:r>
                <a:rPr lang="en-US" sz="1200" dirty="0">
                  <a:solidFill>
                    <a:schemeClr val="tx1"/>
                  </a:solidFill>
                </a:rPr>
                <a:t>&gt;.h</a:t>
              </a:r>
              <a:br>
                <a:rPr lang="en-US" sz="1200" dirty="0">
                  <a:solidFill>
                    <a:schemeClr val="tx1"/>
                  </a:solidFill>
                </a:rPr>
              </a:br>
              <a:br>
                <a:rPr lang="en-US" sz="1200" dirty="0">
                  <a:solidFill>
                    <a:schemeClr val="tx1"/>
                  </a:solidFill>
                </a:rPr>
              </a:br>
              <a:r>
                <a:rPr lang="en-US" sz="1200" b="0" dirty="0">
                  <a:solidFill>
                    <a:schemeClr val="tx1"/>
                  </a:solidFill>
                </a:rPr>
                <a:t>CMSIS</a:t>
              </a:r>
              <a:br>
                <a:rPr lang="en-US" sz="1200" b="0" dirty="0">
                  <a:solidFill>
                    <a:schemeClr val="tx1"/>
                  </a:solidFill>
                </a:rPr>
              </a:br>
              <a:r>
                <a:rPr lang="en-US" sz="1200" b="0" dirty="0">
                  <a:solidFill>
                    <a:schemeClr val="tx1"/>
                  </a:solidFill>
                </a:rPr>
                <a:t>CPU &amp; Core Access</a:t>
              </a:r>
              <a:endParaRPr lang="en-US" sz="1200" b="0" dirty="0">
                <a:solidFill>
                  <a:schemeClr val="tx1"/>
                </a:solidFill>
                <a:latin typeface="+mn-lt"/>
                <a:cs typeface="Courier New" pitchFamily="49" charset="0"/>
              </a:endParaRPr>
            </a:p>
          </p:txBody>
        </p:sp>
        <p:sp>
          <p:nvSpPr>
            <p:cNvPr id="20" name="Snip Single Corner Rectangle 19"/>
            <p:cNvSpPr/>
            <p:nvPr/>
          </p:nvSpPr>
          <p:spPr bwMode="auto">
            <a:xfrm>
              <a:off x="4499992" y="3284984"/>
              <a:ext cx="1872208" cy="792088"/>
            </a:xfrm>
            <a:prstGeom prst="snip1Rect">
              <a:avLst/>
            </a:prstGeom>
            <a:solidFill>
              <a:srgbClr val="00B0F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b" anchorCtr="1" compatLnSpc="1">
              <a:prstTxWarp prst="textNoShape">
                <a:avLst/>
              </a:prstTxWarp>
            </a:bodyPr>
            <a:lstStyle/>
            <a:p>
              <a:pPr lvl="0" algn="ctr">
                <a:lnSpc>
                  <a:spcPct val="100000"/>
                </a:lnSpc>
              </a:pPr>
              <a:r>
                <a:rPr lang="en-US" sz="1200" dirty="0">
                  <a:solidFill>
                    <a:schemeClr val="tx1"/>
                  </a:solidFill>
                </a:rPr>
                <a:t>system_&lt;</a:t>
              </a:r>
              <a:r>
                <a:rPr lang="en-US" sz="1200" i="1" dirty="0">
                  <a:solidFill>
                    <a:schemeClr val="tx1"/>
                  </a:solidFill>
                </a:rPr>
                <a:t>device</a:t>
              </a:r>
              <a:r>
                <a:rPr lang="en-US" sz="1200" dirty="0">
                  <a:solidFill>
                    <a:schemeClr val="tx1"/>
                  </a:solidFill>
                </a:rPr>
                <a:t>&gt;.h</a:t>
              </a:r>
              <a:br>
                <a:rPr lang="en-US" sz="1200" dirty="0">
                  <a:solidFill>
                    <a:schemeClr val="tx1"/>
                  </a:solidFill>
                </a:rPr>
              </a:br>
              <a:br>
                <a:rPr lang="en-US" sz="1200" dirty="0">
                  <a:solidFill>
                    <a:schemeClr val="tx1"/>
                  </a:solidFill>
                </a:rPr>
              </a:br>
              <a:r>
                <a:rPr lang="en-US" sz="1200" b="0" dirty="0">
                  <a:solidFill>
                    <a:schemeClr val="tx1"/>
                  </a:solidFill>
                </a:rPr>
                <a:t>CMSIS System &amp;</a:t>
              </a:r>
              <a:br>
                <a:rPr lang="en-US" sz="1200" b="0" dirty="0">
                  <a:solidFill>
                    <a:schemeClr val="tx1"/>
                  </a:solidFill>
                </a:rPr>
              </a:br>
              <a:r>
                <a:rPr lang="en-US" sz="1200" b="0" dirty="0">
                  <a:solidFill>
                    <a:schemeClr val="tx1"/>
                  </a:solidFill>
                </a:rPr>
                <a:t>Clock Configuration</a:t>
              </a:r>
              <a:endParaRPr lang="en-US" sz="1200" b="0" dirty="0">
                <a:solidFill>
                  <a:schemeClr val="tx1"/>
                </a:solidFill>
                <a:latin typeface="+mn-lt"/>
                <a:cs typeface="Courier New" pitchFamily="49" charset="0"/>
              </a:endParaRPr>
            </a:p>
          </p:txBody>
        </p:sp>
        <p:sp>
          <p:nvSpPr>
            <p:cNvPr id="22" name="Snip Single Corner Rectangle 21"/>
            <p:cNvSpPr/>
            <p:nvPr/>
          </p:nvSpPr>
          <p:spPr bwMode="auto">
            <a:xfrm>
              <a:off x="6588225" y="2276872"/>
              <a:ext cx="1872208" cy="792088"/>
            </a:xfrm>
            <a:prstGeom prst="snip1Rect">
              <a:avLst/>
            </a:prstGeom>
            <a:solidFill>
              <a:srgbClr val="BD92DE">
                <a:alpha val="67000"/>
              </a:srgb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b" anchorCtr="1" compatLnSpc="1">
              <a:prstTxWarp prst="textNoShape">
                <a:avLst/>
              </a:prstTxWarp>
            </a:bodyPr>
            <a:lstStyle/>
            <a:p>
              <a:pPr lvl="0" algn="ctr">
                <a:lnSpc>
                  <a:spcPct val="100000"/>
                </a:lnSpc>
              </a:pPr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cmsis_compiler.h</a:t>
              </a:r>
              <a:br>
                <a:rPr lang="en-US" sz="1200" dirty="0">
                  <a:solidFill>
                    <a:schemeClr val="tx1"/>
                  </a:solidFill>
                  <a:latin typeface="+mn-lt"/>
                </a:rPr>
              </a:br>
              <a:r>
                <a:rPr lang="en-US" sz="1200" b="0" dirty="0">
                  <a:solidFill>
                    <a:schemeClr val="tx1"/>
                  </a:solidFill>
                  <a:latin typeface="+mn-lt"/>
                </a:rPr>
                <a:t>Core Peripheral Functions</a:t>
              </a:r>
              <a:br>
                <a:rPr lang="en-US" sz="1200" b="0" dirty="0">
                  <a:solidFill>
                    <a:schemeClr val="tx1"/>
                  </a:solidFill>
                  <a:latin typeface="+mn-lt"/>
                </a:rPr>
              </a:br>
              <a:r>
                <a:rPr lang="en-US" sz="1200" b="0" dirty="0">
                  <a:solidFill>
                    <a:schemeClr val="tx1"/>
                  </a:solidFill>
                  <a:latin typeface="+mn-lt"/>
                </a:rPr>
                <a:t>CPU Instruction Access</a:t>
              </a:r>
              <a:br>
                <a:rPr lang="en-US" sz="1200" b="0" dirty="0">
                  <a:solidFill>
                    <a:schemeClr val="tx1"/>
                  </a:solidFill>
                  <a:latin typeface="+mn-lt"/>
                </a:rPr>
              </a:br>
              <a:r>
                <a:rPr lang="en-US" sz="1200" b="0" dirty="0">
                  <a:solidFill>
                    <a:schemeClr val="tx1"/>
                  </a:solidFill>
                  <a:latin typeface="+mn-lt"/>
                </a:rPr>
                <a:t>SIMD Instruction Access</a:t>
              </a:r>
              <a:endParaRPr lang="en-US" sz="1200" b="0" dirty="0">
                <a:solidFill>
                  <a:schemeClr val="tx1"/>
                </a:solidFill>
                <a:latin typeface="+mn-lt"/>
                <a:cs typeface="Courier New" pitchFamily="49" charset="0"/>
              </a:endParaRPr>
            </a:p>
          </p:txBody>
        </p:sp>
        <p:sp>
          <p:nvSpPr>
            <p:cNvPr id="24" name="Snip Single Corner Rectangle 23"/>
            <p:cNvSpPr/>
            <p:nvPr/>
          </p:nvSpPr>
          <p:spPr bwMode="auto">
            <a:xfrm>
              <a:off x="323528" y="2780928"/>
              <a:ext cx="1872208" cy="792088"/>
            </a:xfrm>
            <a:prstGeom prst="snip1Rect">
              <a:avLst/>
            </a:prstGeom>
            <a:solidFill>
              <a:schemeClr val="accent5">
                <a:lumMod val="75000"/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b" anchorCtr="1" compatLnSpc="1">
              <a:prstTxWarp prst="textNoShape">
                <a:avLst/>
              </a:prstTxWarp>
            </a:bodyPr>
            <a:lstStyle/>
            <a:p>
              <a:pPr lvl="0" algn="ctr">
                <a:lnSpc>
                  <a:spcPct val="100000"/>
                </a:lnSpc>
              </a:pPr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&lt;</a:t>
              </a:r>
              <a:r>
                <a:rPr lang="en-US" sz="1200" i="1" dirty="0">
                  <a:solidFill>
                    <a:schemeClr val="tx1"/>
                  </a:solidFill>
                  <a:latin typeface="+mn-lt"/>
                </a:rPr>
                <a:t>user</a:t>
              </a:r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&gt;.c/c++</a:t>
              </a:r>
              <a:br>
                <a:rPr lang="en-US" sz="1200" dirty="0">
                  <a:solidFill>
                    <a:schemeClr val="tx1"/>
                  </a:solidFill>
                  <a:latin typeface="+mn-lt"/>
                </a:rPr>
              </a:br>
              <a:br>
                <a:rPr lang="en-US" sz="1200" dirty="0">
                  <a:solidFill>
                    <a:schemeClr val="tx1"/>
                  </a:solidFill>
                  <a:latin typeface="+mn-lt"/>
                </a:rPr>
              </a:br>
              <a:r>
                <a:rPr lang="en-US" sz="1200" b="0" dirty="0">
                  <a:solidFill>
                    <a:schemeClr val="tx1"/>
                  </a:solidFill>
                  <a:latin typeface="+mn-lt"/>
                </a:rPr>
                <a:t>User Application</a:t>
              </a:r>
              <a:br>
                <a:rPr lang="en-US" sz="1200" b="0" dirty="0">
                  <a:solidFill>
                    <a:schemeClr val="tx1"/>
                  </a:solidFill>
                  <a:latin typeface="+mn-lt"/>
                </a:rPr>
              </a:br>
              <a:r>
                <a:rPr lang="en-US" sz="1200" b="0" dirty="0">
                  <a:solidFill>
                    <a:schemeClr val="tx1"/>
                  </a:solidFill>
                  <a:latin typeface="Courier New" pitchFamily="49" charset="0"/>
                  <a:cs typeface="Courier New" pitchFamily="49" charset="0"/>
                </a:rPr>
                <a:t>main() { ... }</a:t>
              </a:r>
            </a:p>
          </p:txBody>
        </p:sp>
        <p:sp>
          <p:nvSpPr>
            <p:cNvPr id="25" name="Snip Single Corner Rectangle 24"/>
            <p:cNvSpPr/>
            <p:nvPr/>
          </p:nvSpPr>
          <p:spPr bwMode="auto">
            <a:xfrm>
              <a:off x="2411760" y="2780928"/>
              <a:ext cx="1872208" cy="792088"/>
            </a:xfrm>
            <a:prstGeom prst="snip1Rect">
              <a:avLst/>
            </a:prstGeom>
            <a:solidFill>
              <a:srgbClr val="00B0F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none" lIns="91440" tIns="45720" rIns="91440" bIns="45720" numCol="1" rtlCol="0" anchor="b" anchorCtr="1" compatLnSpc="1">
              <a:prstTxWarp prst="textNoShape">
                <a:avLst/>
              </a:prstTxWarp>
            </a:bodyPr>
            <a:lstStyle/>
            <a:p>
              <a:pPr lvl="0" algn="ctr">
                <a:lnSpc>
                  <a:spcPct val="100000"/>
                </a:lnSpc>
              </a:pPr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&lt;</a:t>
              </a:r>
              <a:r>
                <a:rPr lang="en-US" sz="1200" i="1" dirty="0">
                  <a:solidFill>
                    <a:schemeClr val="tx1"/>
                  </a:solidFill>
                  <a:latin typeface="+mn-lt"/>
                </a:rPr>
                <a:t>device</a:t>
              </a:r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&gt;.h</a:t>
              </a:r>
              <a:br>
                <a:rPr lang="en-US" sz="1200" dirty="0">
                  <a:solidFill>
                    <a:schemeClr val="tx1"/>
                  </a:solidFill>
                  <a:latin typeface="+mn-lt"/>
                </a:rPr>
              </a:br>
              <a:br>
                <a:rPr lang="en-US" sz="1200" dirty="0">
                  <a:solidFill>
                    <a:schemeClr val="tx1"/>
                  </a:solidFill>
                  <a:latin typeface="+mn-lt"/>
                </a:rPr>
              </a:br>
              <a:r>
                <a:rPr lang="en-US" sz="1200" b="0" dirty="0">
                  <a:solidFill>
                    <a:schemeClr val="tx1"/>
                  </a:solidFill>
                  <a:latin typeface="+mn-lt"/>
                </a:rPr>
                <a:t>CMSIS</a:t>
              </a:r>
              <a:br>
                <a:rPr lang="en-US" sz="1200" b="0" dirty="0">
                  <a:solidFill>
                    <a:schemeClr val="tx1"/>
                  </a:solidFill>
                  <a:latin typeface="+mn-lt"/>
                </a:rPr>
              </a:br>
              <a:r>
                <a:rPr lang="en-US" sz="1200" b="0" dirty="0">
                  <a:solidFill>
                    <a:schemeClr val="tx1"/>
                  </a:solidFill>
                  <a:latin typeface="+mn-lt"/>
                </a:rPr>
                <a:t>Device Peripheral Access</a:t>
              </a:r>
              <a:endParaRPr lang="en-US" sz="1200" b="0" dirty="0">
                <a:solidFill>
                  <a:schemeClr val="tx1"/>
                </a:solidFill>
                <a:latin typeface="+mn-lt"/>
                <a:cs typeface="Courier New" pitchFamily="49" charset="0"/>
              </a:endParaRPr>
            </a:p>
          </p:txBody>
        </p:sp>
        <p:cxnSp>
          <p:nvCxnSpPr>
            <p:cNvPr id="27" name="Straight Arrow Connector 26"/>
            <p:cNvCxnSpPr>
              <a:stCxn id="25" idx="2"/>
              <a:endCxn id="24" idx="0"/>
            </p:cNvCxnSpPr>
            <p:nvPr/>
          </p:nvCxnSpPr>
          <p:spPr bwMode="auto">
            <a:xfrm rot="10800000">
              <a:off x="2195736" y="3176972"/>
              <a:ext cx="216024" cy="1588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29" name="Straight Arrow Connector 28"/>
            <p:cNvCxnSpPr>
              <a:stCxn id="20" idx="2"/>
            </p:cNvCxnSpPr>
            <p:nvPr/>
          </p:nvCxnSpPr>
          <p:spPr bwMode="auto">
            <a:xfrm rot="10800000">
              <a:off x="4283968" y="3284984"/>
              <a:ext cx="216025" cy="396044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31" name="Straight Arrow Connector 30"/>
            <p:cNvCxnSpPr>
              <a:stCxn id="19" idx="2"/>
            </p:cNvCxnSpPr>
            <p:nvPr/>
          </p:nvCxnSpPr>
          <p:spPr bwMode="auto">
            <a:xfrm rot="10800000" flipV="1">
              <a:off x="4283969" y="2672916"/>
              <a:ext cx="216024" cy="396044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35" name="Straight Arrow Connector 34"/>
            <p:cNvCxnSpPr>
              <a:stCxn id="22" idx="2"/>
            </p:cNvCxnSpPr>
            <p:nvPr/>
          </p:nvCxnSpPr>
          <p:spPr bwMode="auto">
            <a:xfrm rot="10800000">
              <a:off x="6372201" y="2672916"/>
              <a:ext cx="216024" cy="1588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</p:grpSp>
      <p:sp>
        <p:nvSpPr>
          <p:cNvPr id="26" name="Snip Single Corner Rectangle 25"/>
          <p:cNvSpPr/>
          <p:nvPr/>
        </p:nvSpPr>
        <p:spPr bwMode="auto">
          <a:xfrm>
            <a:off x="2483768" y="908720"/>
            <a:ext cx="360040" cy="216024"/>
          </a:xfrm>
          <a:prstGeom prst="snip1Rect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  <p:txBody>
          <a:bodyPr vert="horz" wrap="none" lIns="91440" tIns="45720" rIns="91440" bIns="45720" numCol="1" rtlCol="0" anchor="b" anchorCtr="1" compatLnSpc="1">
            <a:prstTxWarp prst="textNoShape">
              <a:avLst/>
            </a:prstTxWarp>
          </a:bodyPr>
          <a:lstStyle/>
          <a:p>
            <a:pPr lvl="0" algn="ctr">
              <a:lnSpc>
                <a:spcPct val="100000"/>
              </a:lnSpc>
            </a:pPr>
            <a:endParaRPr lang="en-US" sz="1200" b="0" dirty="0">
              <a:solidFill>
                <a:schemeClr val="tx1"/>
              </a:solidFill>
              <a:latin typeface="+mn-lt"/>
              <a:cs typeface="Courier New" pitchFamily="49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820184" y="889273"/>
            <a:ext cx="326398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dirty="0">
                <a:solidFill>
                  <a:schemeClr val="tx1"/>
                </a:solidFill>
              </a:rPr>
              <a:t>CMSIS-CORE Device Files (Silicon Vendor)</a:t>
            </a:r>
            <a:endParaRPr lang="en-US" sz="1200" dirty="0"/>
          </a:p>
        </p:txBody>
      </p:sp>
      <p:sp>
        <p:nvSpPr>
          <p:cNvPr id="30" name="Snip Single Corner Rectangle 29"/>
          <p:cNvSpPr/>
          <p:nvPr/>
        </p:nvSpPr>
        <p:spPr bwMode="auto">
          <a:xfrm>
            <a:off x="2483768" y="1477928"/>
            <a:ext cx="360040" cy="216024"/>
          </a:xfrm>
          <a:prstGeom prst="snip1Rect">
            <a:avLst/>
          </a:prstGeom>
          <a:solidFill>
            <a:srgbClr val="BD92DE">
              <a:alpha val="66667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b" anchorCtr="1" compatLnSpc="1">
            <a:prstTxWarp prst="textNoShape">
              <a:avLst/>
            </a:prstTxWarp>
          </a:bodyPr>
          <a:lstStyle/>
          <a:p>
            <a:pPr lvl="0" algn="ctr">
              <a:lnSpc>
                <a:spcPct val="100000"/>
              </a:lnSpc>
            </a:pPr>
            <a:endParaRPr lang="en-US" sz="1200" b="0" dirty="0">
              <a:solidFill>
                <a:schemeClr val="tx1"/>
              </a:solidFill>
              <a:latin typeface="+mn-lt"/>
              <a:cs typeface="Courier New" pitchFamily="49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2829332" y="1450876"/>
            <a:ext cx="296680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dirty="0">
                <a:solidFill>
                  <a:schemeClr val="tx1"/>
                </a:solidFill>
              </a:rPr>
              <a:t>CMSIS-CORE Standard Files (ARM)</a:t>
            </a:r>
            <a:endParaRPr lang="en-US" sz="1200" dirty="0"/>
          </a:p>
        </p:txBody>
      </p:sp>
      <p:sp>
        <p:nvSpPr>
          <p:cNvPr id="34" name="Snip Single Corner Rectangle 33"/>
          <p:cNvSpPr/>
          <p:nvPr/>
        </p:nvSpPr>
        <p:spPr bwMode="auto">
          <a:xfrm>
            <a:off x="2483768" y="1192545"/>
            <a:ext cx="360040" cy="216024"/>
          </a:xfrm>
          <a:prstGeom prst="snip1Rect">
            <a:avLst/>
          </a:prstGeom>
          <a:solidFill>
            <a:schemeClr val="accent5">
              <a:lumMod val="75000"/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  <p:txBody>
          <a:bodyPr vert="horz" wrap="none" lIns="91440" tIns="45720" rIns="91440" bIns="45720" numCol="1" rtlCol="0" anchor="b" anchorCtr="1" compatLnSpc="1">
            <a:prstTxWarp prst="textNoShape">
              <a:avLst/>
            </a:prstTxWarp>
          </a:bodyPr>
          <a:lstStyle/>
          <a:p>
            <a:pPr lvl="0" algn="ctr">
              <a:lnSpc>
                <a:spcPct val="100000"/>
              </a:lnSpc>
            </a:pPr>
            <a:endParaRPr lang="en-US" sz="1200" b="0" dirty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824376" y="1166257"/>
            <a:ext cx="282160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dirty="0">
                <a:solidFill>
                  <a:schemeClr val="tx1"/>
                </a:solidFill>
              </a:rPr>
              <a:t>User Program</a:t>
            </a:r>
            <a:endParaRPr lang="en-US" sz="1200" dirty="0"/>
          </a:p>
        </p:txBody>
      </p:sp>
      <p:sp>
        <p:nvSpPr>
          <p:cNvPr id="38" name="Rectangle 3"/>
          <p:cNvSpPr txBox="1">
            <a:spLocks noChangeArrowheads="1"/>
          </p:cNvSpPr>
          <p:nvPr/>
        </p:nvSpPr>
        <p:spPr bwMode="auto">
          <a:xfrm>
            <a:off x="323528" y="4429132"/>
            <a:ext cx="8569325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266700" algn="l" defTabSz="914400" rtl="0" eaLnBrk="1" fontAlgn="ctr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SzPct val="125000"/>
              <a:buFont typeface="Wingdings" pitchFamily="2" charset="2"/>
              <a:buChar char="§"/>
              <a:tabLst/>
              <a:defRPr/>
            </a:pPr>
            <a:r>
              <a:rPr lang="en-US" sz="2200" kern="0" dirty="0">
                <a:latin typeface="+mn-lt"/>
                <a:ea typeface="+mn-ea"/>
              </a:rPr>
              <a:t>To use CMSIS in a project add:</a:t>
            </a:r>
          </a:p>
          <a:p>
            <a:pPr marL="722313" marR="0" lvl="1" indent="-277813" algn="l" defTabSz="914400" rtl="0" eaLnBrk="1" fontAlgn="ctr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SzPct val="125000"/>
              <a:buFont typeface="Wingdings" pitchFamily="2" charset="2"/>
              <a:buChar char="§"/>
              <a:tabLst/>
              <a:defRPr/>
            </a:pPr>
            <a:r>
              <a:rPr lang="en-US" sz="2000" b="0" kern="0" dirty="0">
                <a:latin typeface="+mn-lt"/>
              </a:rPr>
              <a:t>Startup_</a:t>
            </a:r>
            <a:r>
              <a:rPr lang="en-US" sz="2000" b="0" i="1" kern="0" dirty="0">
                <a:latin typeface="+mn-lt"/>
              </a:rPr>
              <a:t>&lt;device&gt;</a:t>
            </a:r>
            <a:r>
              <a:rPr lang="en-US" sz="2000" b="0" kern="0" dirty="0">
                <a:latin typeface="+mn-lt"/>
              </a:rPr>
              <a:t>.c: Compiler-specific startup code.</a:t>
            </a:r>
          </a:p>
          <a:p>
            <a:pPr marL="722313" marR="0" lvl="1" indent="-277813" algn="l" defTabSz="914400" rtl="0" eaLnBrk="1" fontAlgn="ctr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SzPct val="125000"/>
              <a:buFont typeface="Wingdings" pitchFamily="2" charset="2"/>
              <a:buChar char="§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System_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&lt;device&gt;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.c: System Configuration</a:t>
            </a:r>
            <a:r>
              <a:rPr kumimoji="0" lang="en-US" sz="20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 file</a:t>
            </a:r>
          </a:p>
          <a:p>
            <a:pPr marL="722313" marR="0" lvl="1" indent="-277813" algn="l" defTabSz="914400" rtl="0" eaLnBrk="1" fontAlgn="ctr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SzPct val="125000"/>
              <a:buFont typeface="Wingdings" pitchFamily="2" charset="2"/>
              <a:buChar char="§"/>
              <a:tabLst/>
              <a:defRPr/>
            </a:pPr>
            <a:r>
              <a:rPr lang="en-US" sz="2000" b="0" i="1" kern="0" baseline="0" dirty="0">
                <a:latin typeface="+mn-lt"/>
              </a:rPr>
              <a:t>&lt;device&gt;</a:t>
            </a:r>
            <a:r>
              <a:rPr lang="en-US" sz="2000" b="0" kern="0" baseline="0" dirty="0">
                <a:latin typeface="+mn-lt"/>
              </a:rPr>
              <a:t>.h</a:t>
            </a:r>
            <a:r>
              <a:rPr lang="en-US" sz="2000" b="0" kern="0" dirty="0">
                <a:latin typeface="+mn-lt"/>
              </a:rPr>
              <a:t>:  Header file for device peripheral access</a:t>
            </a:r>
          </a:p>
          <a:p>
            <a:pPr marL="722313" marR="0" lvl="1" indent="-277813" algn="l" defTabSz="914400" rtl="0" eaLnBrk="1" fontAlgn="ctr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SzPct val="125000"/>
              <a:tabLst/>
              <a:defRPr/>
            </a:pP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    &lt;device&gt; </a:t>
            </a:r>
            <a:r>
              <a:rPr lang="en-US" sz="2000" b="0" kern="0" noProof="0" dirty="0">
                <a:latin typeface="+mn-lt"/>
              </a:rPr>
              <a:t>is represents the device name, i.e. STM32F4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GB" dirty="0"/>
              <a:t>Files for CMSIS-CORE</a:t>
            </a:r>
            <a:r>
              <a:rPr lang="en-US" dirty="0"/>
              <a:t> Layer</a:t>
            </a:r>
            <a:r>
              <a:rPr lang="en-US" b="0" dirty="0"/>
              <a:t> </a:t>
            </a:r>
            <a:endParaRPr lang="en-GB" b="0" dirty="0"/>
          </a:p>
        </p:txBody>
      </p:sp>
      <p:grpSp>
        <p:nvGrpSpPr>
          <p:cNvPr id="2" name="Group 51"/>
          <p:cNvGrpSpPr/>
          <p:nvPr/>
        </p:nvGrpSpPr>
        <p:grpSpPr>
          <a:xfrm>
            <a:off x="323528" y="908720"/>
            <a:ext cx="3960440" cy="2664296"/>
            <a:chOff x="323528" y="908720"/>
            <a:chExt cx="3960440" cy="2664296"/>
          </a:xfrm>
        </p:grpSpPr>
        <p:sp>
          <p:nvSpPr>
            <p:cNvPr id="5" name="Snip Single Corner Rectangle 4"/>
            <p:cNvSpPr/>
            <p:nvPr/>
          </p:nvSpPr>
          <p:spPr bwMode="auto">
            <a:xfrm>
              <a:off x="323528" y="908720"/>
              <a:ext cx="1872208" cy="792088"/>
            </a:xfrm>
            <a:prstGeom prst="snip1Rect">
              <a:avLst/>
            </a:prstGeom>
            <a:solidFill>
              <a:srgbClr val="00B0F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b" anchorCtr="1" compatLnSpc="1">
              <a:prstTxWarp prst="textNoShape">
                <a:avLst/>
              </a:prstTxWarp>
            </a:bodyPr>
            <a:lstStyle/>
            <a:p>
              <a:pPr lvl="0" algn="ctr">
                <a:lnSpc>
                  <a:spcPct val="100000"/>
                </a:lnSpc>
              </a:pPr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startup_&lt;</a:t>
              </a:r>
              <a:r>
                <a:rPr lang="en-US" sz="1200" i="1" dirty="0">
                  <a:solidFill>
                    <a:schemeClr val="tx1"/>
                  </a:solidFill>
                  <a:latin typeface="+mn-lt"/>
                </a:rPr>
                <a:t>device</a:t>
              </a:r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&gt;.c</a:t>
              </a:r>
              <a:br>
                <a:rPr lang="en-US" sz="1200" dirty="0">
                  <a:solidFill>
                    <a:schemeClr val="tx1"/>
                  </a:solidFill>
                  <a:latin typeface="+mn-lt"/>
                </a:rPr>
              </a:br>
              <a:br>
                <a:rPr lang="en-US" sz="1200" dirty="0">
                  <a:solidFill>
                    <a:schemeClr val="tx1"/>
                  </a:solidFill>
                  <a:latin typeface="+mn-lt"/>
                </a:rPr>
              </a:br>
              <a:r>
                <a:rPr lang="en-US" sz="1200" b="0" dirty="0">
                  <a:solidFill>
                    <a:schemeClr val="tx1"/>
                  </a:solidFill>
                  <a:latin typeface="+mn-lt"/>
                </a:rPr>
                <a:t>CMSIS Device Startup</a:t>
              </a:r>
              <a:br>
                <a:rPr lang="en-US" sz="1200" b="0" dirty="0">
                  <a:solidFill>
                    <a:schemeClr val="tx1"/>
                  </a:solidFill>
                  <a:latin typeface="+mn-lt"/>
                </a:rPr>
              </a:br>
              <a:r>
                <a:rPr lang="en-US" sz="1200" b="0" dirty="0">
                  <a:solidFill>
                    <a:schemeClr val="tx1"/>
                  </a:solidFill>
                  <a:latin typeface="+mn-lt"/>
                </a:rPr>
                <a:t>Interrupt Vectors</a:t>
              </a:r>
              <a:endParaRPr lang="en-US" sz="1200" b="0" dirty="0">
                <a:solidFill>
                  <a:schemeClr val="tx1"/>
                </a:solidFill>
                <a:latin typeface="+mn-lt"/>
                <a:cs typeface="Courier New" pitchFamily="49" charset="0"/>
              </a:endParaRPr>
            </a:p>
          </p:txBody>
        </p:sp>
        <p:sp>
          <p:nvSpPr>
            <p:cNvPr id="18" name="Snip Single Corner Rectangle 17"/>
            <p:cNvSpPr/>
            <p:nvPr/>
          </p:nvSpPr>
          <p:spPr bwMode="auto">
            <a:xfrm>
              <a:off x="323528" y="1844824"/>
              <a:ext cx="1872208" cy="792088"/>
            </a:xfrm>
            <a:prstGeom prst="snip1Rect">
              <a:avLst/>
            </a:prstGeom>
            <a:solidFill>
              <a:srgbClr val="00B0F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b" anchorCtr="1" compatLnSpc="1">
              <a:prstTxWarp prst="textNoShape">
                <a:avLst/>
              </a:prstTxWarp>
            </a:bodyPr>
            <a:lstStyle/>
            <a:p>
              <a:pPr lvl="0" algn="ctr">
                <a:lnSpc>
                  <a:spcPct val="100000"/>
                </a:lnSpc>
              </a:pPr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system_&lt;</a:t>
              </a:r>
              <a:r>
                <a:rPr lang="en-US" sz="1200" i="1" dirty="0">
                  <a:solidFill>
                    <a:schemeClr val="tx1"/>
                  </a:solidFill>
                  <a:latin typeface="+mn-lt"/>
                </a:rPr>
                <a:t>device</a:t>
              </a:r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&gt;.c</a:t>
              </a:r>
              <a:br>
                <a:rPr lang="en-US" sz="1200" dirty="0">
                  <a:solidFill>
                    <a:schemeClr val="tx1"/>
                  </a:solidFill>
                  <a:latin typeface="+mn-lt"/>
                </a:rPr>
              </a:br>
              <a:br>
                <a:rPr lang="en-US" sz="1200" dirty="0">
                  <a:solidFill>
                    <a:schemeClr val="tx1"/>
                  </a:solidFill>
                  <a:latin typeface="+mn-lt"/>
                </a:rPr>
              </a:br>
              <a:r>
                <a:rPr lang="en-US" sz="1200" b="0" dirty="0">
                  <a:solidFill>
                    <a:schemeClr val="tx1"/>
                  </a:solidFill>
                  <a:latin typeface="+mn-lt"/>
                </a:rPr>
                <a:t>CMSIS System &amp;</a:t>
              </a:r>
              <a:br>
                <a:rPr lang="en-US" sz="1200" b="0" dirty="0">
                  <a:solidFill>
                    <a:schemeClr val="tx1"/>
                  </a:solidFill>
                  <a:latin typeface="+mn-lt"/>
                </a:rPr>
              </a:br>
              <a:r>
                <a:rPr lang="en-US" sz="1200" b="0" dirty="0">
                  <a:solidFill>
                    <a:schemeClr val="tx1"/>
                  </a:solidFill>
                  <a:latin typeface="+mn-lt"/>
                </a:rPr>
                <a:t>Clock Configuration</a:t>
              </a:r>
              <a:endParaRPr lang="en-US" sz="1200" b="0" dirty="0">
                <a:solidFill>
                  <a:schemeClr val="tx1"/>
                </a:solidFill>
                <a:latin typeface="+mn-lt"/>
                <a:cs typeface="Courier New" pitchFamily="49" charset="0"/>
              </a:endParaRPr>
            </a:p>
          </p:txBody>
        </p:sp>
        <p:sp>
          <p:nvSpPr>
            <p:cNvPr id="24" name="Snip Single Corner Rectangle 23"/>
            <p:cNvSpPr/>
            <p:nvPr/>
          </p:nvSpPr>
          <p:spPr bwMode="auto">
            <a:xfrm>
              <a:off x="323528" y="2780928"/>
              <a:ext cx="1872208" cy="792088"/>
            </a:xfrm>
            <a:prstGeom prst="snip1Rect">
              <a:avLst/>
            </a:prstGeom>
            <a:solidFill>
              <a:schemeClr val="accent5">
                <a:lumMod val="75000"/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b" anchorCtr="1" compatLnSpc="1">
              <a:prstTxWarp prst="textNoShape">
                <a:avLst/>
              </a:prstTxWarp>
            </a:bodyPr>
            <a:lstStyle/>
            <a:p>
              <a:pPr lvl="0" algn="ctr">
                <a:lnSpc>
                  <a:spcPct val="100000"/>
                </a:lnSpc>
              </a:pPr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&lt;</a:t>
              </a:r>
              <a:r>
                <a:rPr lang="en-US" sz="1200" i="1" dirty="0">
                  <a:solidFill>
                    <a:schemeClr val="tx1"/>
                  </a:solidFill>
                  <a:latin typeface="+mn-lt"/>
                </a:rPr>
                <a:t>user</a:t>
              </a:r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&gt;.c/c++</a:t>
              </a:r>
              <a:br>
                <a:rPr lang="en-US" sz="1200" dirty="0">
                  <a:solidFill>
                    <a:schemeClr val="tx1"/>
                  </a:solidFill>
                  <a:latin typeface="+mn-lt"/>
                </a:rPr>
              </a:br>
              <a:br>
                <a:rPr lang="en-US" sz="1200" dirty="0">
                  <a:solidFill>
                    <a:schemeClr val="tx1"/>
                  </a:solidFill>
                  <a:latin typeface="+mn-lt"/>
                </a:rPr>
              </a:br>
              <a:r>
                <a:rPr lang="en-US" sz="1200" b="0" dirty="0">
                  <a:solidFill>
                    <a:schemeClr val="tx1"/>
                  </a:solidFill>
                  <a:latin typeface="+mn-lt"/>
                </a:rPr>
                <a:t>User Application</a:t>
              </a:r>
              <a:br>
                <a:rPr lang="en-US" sz="1200" b="0" dirty="0">
                  <a:solidFill>
                    <a:schemeClr val="tx1"/>
                  </a:solidFill>
                  <a:latin typeface="+mn-lt"/>
                </a:rPr>
              </a:br>
              <a:r>
                <a:rPr lang="en-US" sz="1200" b="0" dirty="0">
                  <a:solidFill>
                    <a:schemeClr val="tx1"/>
                  </a:solidFill>
                  <a:latin typeface="Courier New" pitchFamily="49" charset="0"/>
                  <a:cs typeface="Courier New" pitchFamily="49" charset="0"/>
                </a:rPr>
                <a:t>main() { ... }</a:t>
              </a:r>
            </a:p>
          </p:txBody>
        </p:sp>
        <p:sp>
          <p:nvSpPr>
            <p:cNvPr id="25" name="Snip Single Corner Rectangle 24"/>
            <p:cNvSpPr/>
            <p:nvPr/>
          </p:nvSpPr>
          <p:spPr bwMode="auto">
            <a:xfrm>
              <a:off x="2411760" y="2780928"/>
              <a:ext cx="1872208" cy="792088"/>
            </a:xfrm>
            <a:prstGeom prst="snip1Rect">
              <a:avLst/>
            </a:prstGeom>
            <a:solidFill>
              <a:srgbClr val="00B0F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none" lIns="91440" tIns="45720" rIns="91440" bIns="45720" numCol="1" rtlCol="0" anchor="b" anchorCtr="1" compatLnSpc="1">
              <a:prstTxWarp prst="textNoShape">
                <a:avLst/>
              </a:prstTxWarp>
            </a:bodyPr>
            <a:lstStyle/>
            <a:p>
              <a:pPr lvl="0" algn="ctr">
                <a:lnSpc>
                  <a:spcPct val="100000"/>
                </a:lnSpc>
              </a:pPr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&lt;</a:t>
              </a:r>
              <a:r>
                <a:rPr lang="en-US" sz="1200" i="1" dirty="0">
                  <a:solidFill>
                    <a:schemeClr val="tx1"/>
                  </a:solidFill>
                  <a:latin typeface="+mn-lt"/>
                </a:rPr>
                <a:t>device</a:t>
              </a:r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&gt;.h</a:t>
              </a:r>
              <a:br>
                <a:rPr lang="en-US" sz="1200" dirty="0">
                  <a:solidFill>
                    <a:schemeClr val="tx1"/>
                  </a:solidFill>
                  <a:latin typeface="+mn-lt"/>
                </a:rPr>
              </a:br>
              <a:br>
                <a:rPr lang="en-US" sz="1200" dirty="0">
                  <a:solidFill>
                    <a:schemeClr val="tx1"/>
                  </a:solidFill>
                  <a:latin typeface="+mn-lt"/>
                </a:rPr>
              </a:br>
              <a:r>
                <a:rPr lang="en-US" sz="1200" b="0" dirty="0">
                  <a:solidFill>
                    <a:schemeClr val="tx1"/>
                  </a:solidFill>
                  <a:latin typeface="+mn-lt"/>
                </a:rPr>
                <a:t>CMSIS</a:t>
              </a:r>
              <a:br>
                <a:rPr lang="en-US" sz="1200" b="0" dirty="0">
                  <a:solidFill>
                    <a:schemeClr val="tx1"/>
                  </a:solidFill>
                  <a:latin typeface="+mn-lt"/>
                </a:rPr>
              </a:br>
              <a:r>
                <a:rPr lang="en-US" sz="1200" b="0" dirty="0">
                  <a:solidFill>
                    <a:schemeClr val="tx1"/>
                  </a:solidFill>
                  <a:latin typeface="+mn-lt"/>
                </a:rPr>
                <a:t>Device Peripheral Access</a:t>
              </a:r>
              <a:endParaRPr lang="en-US" sz="1200" b="0" dirty="0">
                <a:solidFill>
                  <a:schemeClr val="tx1"/>
                </a:solidFill>
                <a:latin typeface="+mn-lt"/>
                <a:cs typeface="Courier New" pitchFamily="49" charset="0"/>
              </a:endParaRPr>
            </a:p>
          </p:txBody>
        </p:sp>
        <p:cxnSp>
          <p:nvCxnSpPr>
            <p:cNvPr id="27" name="Straight Arrow Connector 26"/>
            <p:cNvCxnSpPr>
              <a:stCxn id="25" idx="2"/>
              <a:endCxn id="24" idx="0"/>
            </p:cNvCxnSpPr>
            <p:nvPr/>
          </p:nvCxnSpPr>
          <p:spPr bwMode="auto">
            <a:xfrm rot="10800000">
              <a:off x="2195736" y="3176972"/>
              <a:ext cx="216024" cy="1588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</p:grpSp>
      <p:sp>
        <p:nvSpPr>
          <p:cNvPr id="9" name="Snip Single Corner Rectangle 8"/>
          <p:cNvSpPr/>
          <p:nvPr/>
        </p:nvSpPr>
        <p:spPr bwMode="auto">
          <a:xfrm>
            <a:off x="2483768" y="908720"/>
            <a:ext cx="360040" cy="216024"/>
          </a:xfrm>
          <a:prstGeom prst="snip1Rect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  <p:txBody>
          <a:bodyPr vert="horz" wrap="none" lIns="91440" tIns="45720" rIns="91440" bIns="45720" numCol="1" rtlCol="0" anchor="b" anchorCtr="1" compatLnSpc="1">
            <a:prstTxWarp prst="textNoShape">
              <a:avLst/>
            </a:prstTxWarp>
          </a:bodyPr>
          <a:lstStyle/>
          <a:p>
            <a:pPr lvl="0" algn="ctr">
              <a:lnSpc>
                <a:spcPct val="100000"/>
              </a:lnSpc>
            </a:pPr>
            <a:endParaRPr lang="en-US" sz="1200" b="0" dirty="0">
              <a:solidFill>
                <a:schemeClr val="tx1"/>
              </a:solidFill>
              <a:latin typeface="+mn-lt"/>
              <a:cs typeface="Courier New" pitchFamily="49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820184" y="889273"/>
            <a:ext cx="355201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dirty="0">
                <a:solidFill>
                  <a:schemeClr val="tx1"/>
                </a:solidFill>
              </a:rPr>
              <a:t>CMSIS-CORE Device Files (Silicon Vendor)</a:t>
            </a:r>
            <a:endParaRPr lang="en-US" sz="1200" dirty="0"/>
          </a:p>
        </p:txBody>
      </p:sp>
      <p:sp>
        <p:nvSpPr>
          <p:cNvPr id="13" name="Snip Single Corner Rectangle 12"/>
          <p:cNvSpPr/>
          <p:nvPr/>
        </p:nvSpPr>
        <p:spPr bwMode="auto">
          <a:xfrm>
            <a:off x="2483768" y="1192545"/>
            <a:ext cx="360040" cy="216024"/>
          </a:xfrm>
          <a:prstGeom prst="snip1Rect">
            <a:avLst/>
          </a:prstGeom>
          <a:solidFill>
            <a:schemeClr val="accent5">
              <a:lumMod val="75000"/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  <p:txBody>
          <a:bodyPr vert="horz" wrap="none" lIns="91440" tIns="45720" rIns="91440" bIns="45720" numCol="1" rtlCol="0" anchor="b" anchorCtr="1" compatLnSpc="1">
            <a:prstTxWarp prst="textNoShape">
              <a:avLst/>
            </a:prstTxWarp>
          </a:bodyPr>
          <a:lstStyle/>
          <a:p>
            <a:pPr lvl="0" algn="ctr">
              <a:lnSpc>
                <a:spcPct val="100000"/>
              </a:lnSpc>
            </a:pPr>
            <a:endParaRPr lang="en-US" sz="1200" b="0" dirty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824376" y="1166257"/>
            <a:ext cx="282160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dirty="0">
                <a:solidFill>
                  <a:schemeClr val="tx1"/>
                </a:solidFill>
              </a:rPr>
              <a:t>User Program</a:t>
            </a:r>
            <a:endParaRPr lang="en-US" sz="1200" dirty="0"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Content Placeholder 2"/>
          <p:cNvSpPr>
            <a:spLocks noGrp="1"/>
          </p:cNvSpPr>
          <p:nvPr>
            <p:ph idx="4294967295"/>
          </p:nvPr>
        </p:nvSpPr>
        <p:spPr>
          <a:xfrm>
            <a:off x="217488" y="839788"/>
            <a:ext cx="8775700" cy="5951537"/>
          </a:xfrm>
        </p:spPr>
        <p:txBody>
          <a:bodyPr/>
          <a:lstStyle/>
          <a:p>
            <a:pPr eaLnBrk="1" hangingPunct="1"/>
            <a:r>
              <a:rPr lang="en-GB" b="1" dirty="0">
                <a:solidFill>
                  <a:schemeClr val="accent6">
                    <a:lumMod val="85000"/>
                  </a:schemeClr>
                </a:solidFill>
                <a:ea typeface="MS PGothic" pitchFamily="34" charset="-128"/>
              </a:rPr>
              <a:t>CMSIS-CORE</a:t>
            </a:r>
            <a:r>
              <a:rPr lang="en-GB" dirty="0">
                <a:solidFill>
                  <a:schemeClr val="accent6">
                    <a:lumMod val="85000"/>
                  </a:schemeClr>
                </a:solidFill>
                <a:ea typeface="MS PGothic" pitchFamily="34" charset="-128"/>
              </a:rPr>
              <a:t>: Standard API for all Cortex-M Processors</a:t>
            </a:r>
          </a:p>
          <a:p>
            <a:pPr lvl="1" eaLnBrk="1" hangingPunct="1"/>
            <a:r>
              <a:rPr lang="en-GB" dirty="0">
                <a:solidFill>
                  <a:schemeClr val="accent6">
                    <a:lumMod val="85000"/>
                  </a:schemeClr>
                </a:solidFill>
                <a:ea typeface="MS PGothic" pitchFamily="34" charset="-128"/>
              </a:rPr>
              <a:t>Standardized interface for Cortex-M0, M3, M4 and future processors</a:t>
            </a:r>
          </a:p>
          <a:p>
            <a:pPr lvl="1" eaLnBrk="1" hangingPunct="1"/>
            <a:r>
              <a:rPr lang="en-GB" dirty="0">
                <a:solidFill>
                  <a:schemeClr val="accent6">
                    <a:lumMod val="85000"/>
                  </a:schemeClr>
                </a:solidFill>
                <a:ea typeface="MS PGothic" pitchFamily="34" charset="-128"/>
              </a:rPr>
              <a:t>SIMD Intrinsic Functions for Cortex-M4 instruction enhancements</a:t>
            </a:r>
          </a:p>
          <a:p>
            <a:pPr eaLnBrk="1" hangingPunct="1">
              <a:lnSpc>
                <a:spcPct val="60000"/>
              </a:lnSpc>
            </a:pPr>
            <a:endParaRPr lang="en-GB" sz="1400" dirty="0">
              <a:solidFill>
                <a:schemeClr val="tx1"/>
              </a:solidFill>
              <a:ea typeface="MS PGothic" pitchFamily="34" charset="-128"/>
            </a:endParaRPr>
          </a:p>
          <a:p>
            <a:pPr eaLnBrk="1" hangingPunct="1"/>
            <a:r>
              <a:rPr lang="en-GB" b="1" dirty="0">
                <a:solidFill>
                  <a:schemeClr val="tx1"/>
                </a:solidFill>
                <a:ea typeface="MS PGothic" pitchFamily="34" charset="-128"/>
              </a:rPr>
              <a:t>CMSIS-DSP</a:t>
            </a:r>
            <a:r>
              <a:rPr lang="en-GB" dirty="0">
                <a:solidFill>
                  <a:schemeClr val="tx1"/>
                </a:solidFill>
                <a:ea typeface="MS PGothic" pitchFamily="34" charset="-128"/>
              </a:rPr>
              <a:t>: DSP Library Collection with 61 Functions</a:t>
            </a:r>
          </a:p>
          <a:p>
            <a:pPr lvl="1" eaLnBrk="1" hangingPunct="1"/>
            <a:r>
              <a:rPr lang="en-GB" dirty="0">
                <a:solidFill>
                  <a:schemeClr val="tx1"/>
                </a:solidFill>
                <a:ea typeface="MS PGothic" pitchFamily="34" charset="-128"/>
              </a:rPr>
              <a:t>Data types: Fixed (fractional q7, q15, q31) and Float-Point</a:t>
            </a:r>
          </a:p>
          <a:p>
            <a:pPr lvl="1" eaLnBrk="1" hangingPunct="1"/>
            <a:r>
              <a:rPr lang="en-GB" dirty="0">
                <a:solidFill>
                  <a:schemeClr val="tx1"/>
                </a:solidFill>
                <a:ea typeface="MS PGothic" pitchFamily="34" charset="-128"/>
              </a:rPr>
              <a:t>Optimized for Cortex-M4, but also available for Cortex-M0, M3</a:t>
            </a:r>
          </a:p>
          <a:p>
            <a:pPr lvl="1" eaLnBrk="1" hangingPunct="1"/>
            <a:endParaRPr lang="en-GB" sz="1200" dirty="0">
              <a:solidFill>
                <a:schemeClr val="accent6">
                  <a:lumMod val="85000"/>
                </a:schemeClr>
              </a:solidFill>
              <a:ea typeface="MS PGothic" pitchFamily="34" charset="-128"/>
            </a:endParaRPr>
          </a:p>
          <a:p>
            <a:pPr eaLnBrk="1" hangingPunct="1"/>
            <a:r>
              <a:rPr lang="en-GB" b="1" dirty="0">
                <a:solidFill>
                  <a:schemeClr val="accent6">
                    <a:lumMod val="85000"/>
                  </a:schemeClr>
                </a:solidFill>
                <a:ea typeface="MS PGothic" pitchFamily="34" charset="-128"/>
              </a:rPr>
              <a:t>CMSIS-RTOS</a:t>
            </a:r>
            <a:r>
              <a:rPr lang="en-GB" dirty="0">
                <a:solidFill>
                  <a:schemeClr val="accent6">
                    <a:lumMod val="85000"/>
                  </a:schemeClr>
                </a:solidFill>
                <a:ea typeface="MS PGothic" pitchFamily="34" charset="-128"/>
              </a:rPr>
              <a:t>: Standard API for Real-Time OS Vendors</a:t>
            </a:r>
          </a:p>
          <a:p>
            <a:pPr lvl="1" eaLnBrk="1" hangingPunct="1"/>
            <a:r>
              <a:rPr lang="en-GB" dirty="0">
                <a:solidFill>
                  <a:schemeClr val="accent6">
                    <a:lumMod val="85000"/>
                  </a:schemeClr>
                </a:solidFill>
                <a:ea typeface="MS PGothic" pitchFamily="34" charset="-128"/>
              </a:rPr>
              <a:t>Standardized Interface to Real-Time Operating Systems</a:t>
            </a:r>
          </a:p>
          <a:p>
            <a:pPr lvl="1" eaLnBrk="1" hangingPunct="1"/>
            <a:r>
              <a:rPr lang="en-GB" dirty="0">
                <a:solidFill>
                  <a:schemeClr val="accent6">
                    <a:lumMod val="85000"/>
                  </a:schemeClr>
                </a:solidFill>
                <a:ea typeface="MS PGothic" pitchFamily="34" charset="-128"/>
              </a:rPr>
              <a:t>Enables Software Templates, Middleware, Libraries, etc.</a:t>
            </a:r>
          </a:p>
          <a:p>
            <a:pPr lvl="1" eaLnBrk="1" hangingPunct="1"/>
            <a:endParaRPr lang="en-GB" sz="1200" dirty="0">
              <a:solidFill>
                <a:schemeClr val="accent6">
                  <a:lumMod val="85000"/>
                </a:schemeClr>
              </a:solidFill>
              <a:ea typeface="MS PGothic" pitchFamily="34" charset="-128"/>
            </a:endParaRPr>
          </a:p>
          <a:p>
            <a:pPr eaLnBrk="1" hangingPunct="1"/>
            <a:r>
              <a:rPr lang="en-GB" b="1" dirty="0">
                <a:solidFill>
                  <a:schemeClr val="accent6">
                    <a:lumMod val="85000"/>
                  </a:schemeClr>
                </a:solidFill>
                <a:ea typeface="MS PGothic" pitchFamily="34" charset="-128"/>
              </a:rPr>
              <a:t>CMSIS-SVD</a:t>
            </a:r>
            <a:r>
              <a:rPr lang="en-GB" dirty="0">
                <a:solidFill>
                  <a:schemeClr val="accent6">
                    <a:lumMod val="85000"/>
                  </a:schemeClr>
                </a:solidFill>
                <a:ea typeface="MS PGothic" pitchFamily="34" charset="-128"/>
              </a:rPr>
              <a:t>: System View Description for Peripherals</a:t>
            </a:r>
          </a:p>
          <a:p>
            <a:pPr lvl="1" eaLnBrk="1" hangingPunct="1"/>
            <a:r>
              <a:rPr lang="en-GB" dirty="0">
                <a:solidFill>
                  <a:schemeClr val="accent6">
                    <a:lumMod val="85000"/>
                  </a:schemeClr>
                </a:solidFill>
                <a:ea typeface="MS PGothic" pitchFamily="34" charset="-128"/>
              </a:rPr>
              <a:t>Peripheral Awareness for Debuggers</a:t>
            </a:r>
          </a:p>
          <a:p>
            <a:pPr lvl="1" eaLnBrk="1" hangingPunct="1"/>
            <a:r>
              <a:rPr lang="en-GB" dirty="0">
                <a:solidFill>
                  <a:schemeClr val="accent6">
                    <a:lumMod val="85000"/>
                  </a:schemeClr>
                </a:solidFill>
                <a:ea typeface="MS PGothic" pitchFamily="34" charset="-128"/>
              </a:rPr>
              <a:t>Header file generation for Peripheral Register + Interrupt Definitions</a:t>
            </a:r>
          </a:p>
          <a:p>
            <a:pPr lvl="1" eaLnBrk="1" hangingPunct="1">
              <a:buClr>
                <a:srgbClr val="FF9933"/>
              </a:buClr>
            </a:pPr>
            <a:endParaRPr lang="en-GB" sz="700" dirty="0">
              <a:solidFill>
                <a:srgbClr val="1D315B"/>
              </a:solidFill>
              <a:ea typeface="MS PGothic" pitchFamily="34" charset="-128"/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GB" sz="3500" dirty="0">
                <a:ea typeface="MS PGothic" pitchFamily="34" charset="-128"/>
              </a:rPr>
              <a:t>CMSIS Version 3: Components</a:t>
            </a:r>
            <a:endParaRPr lang="en-GB" sz="3500" dirty="0">
              <a:solidFill>
                <a:schemeClr val="tx1"/>
              </a:solidFill>
              <a:ea typeface="MS PGothic" pitchFamily="34" charset="-128"/>
            </a:endParaRP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91"/>
          <p:cNvSpPr>
            <a:spLocks noChangeArrowheads="1"/>
          </p:cNvSpPr>
          <p:nvPr/>
        </p:nvSpPr>
        <p:spPr bwMode="auto">
          <a:xfrm>
            <a:off x="0" y="2239963"/>
            <a:ext cx="9144000" cy="4141787"/>
          </a:xfrm>
          <a:prstGeom prst="rect">
            <a:avLst/>
          </a:prstGeom>
          <a:gradFill rotWithShape="1">
            <a:gsLst>
              <a:gs pos="0">
                <a:srgbClr val="EAEAEA"/>
              </a:gs>
              <a:gs pos="100000">
                <a:schemeClr val="bg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4819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/>
              <a:t>CMSIS-DSP Library</a:t>
            </a:r>
          </a:p>
        </p:txBody>
      </p:sp>
      <p:pic>
        <p:nvPicPr>
          <p:cNvPr id="34820" name="Picture 2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5388" y="2335213"/>
            <a:ext cx="3184525" cy="3919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1" name="Picture 2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1025" y="2330450"/>
            <a:ext cx="4114800" cy="3910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2" name="Rectangle 27"/>
          <p:cNvSpPr>
            <a:spLocks noChangeArrowheads="1"/>
          </p:cNvSpPr>
          <p:nvPr/>
        </p:nvSpPr>
        <p:spPr bwMode="auto">
          <a:xfrm>
            <a:off x="5732463" y="152400"/>
            <a:ext cx="3513137" cy="15922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34823" name="Picture 20" descr="800px-Signal_Sampling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15075" y="-23813"/>
            <a:ext cx="2106613" cy="136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4" name="Content Placeholder 57"/>
          <p:cNvSpPr>
            <a:spLocks/>
          </p:cNvSpPr>
          <p:nvPr/>
        </p:nvSpPr>
        <p:spPr bwMode="auto">
          <a:xfrm>
            <a:off x="217488" y="906463"/>
            <a:ext cx="8775700" cy="547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65113" indent="-2651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</a:pPr>
            <a:r>
              <a:rPr lang="en-GB" sz="2400" b="0" dirty="0"/>
              <a:t>Collection of 61 algorithms</a:t>
            </a:r>
          </a:p>
          <a:p>
            <a:pPr marL="722313" lvl="1" indent="-2778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</a:pPr>
            <a:r>
              <a:rPr lang="en-GB" sz="2000" b="0" dirty="0"/>
              <a:t>C Source Code, optimized for Cortex-M0, Cortex-M3, and Cortex-M4</a:t>
            </a:r>
            <a:endParaRPr lang="en-GB" sz="1600" b="0" dirty="0"/>
          </a:p>
          <a:p>
            <a:pPr marL="722313" lvl="1" indent="-2778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</a:pPr>
            <a:r>
              <a:rPr lang="en-GB" sz="2000" b="0" dirty="0"/>
              <a:t>For CMSIS compliant C Compilers (ARM/Keil, IAR, GCC)</a:t>
            </a:r>
          </a:p>
          <a:p>
            <a:pPr marL="722313" lvl="1" indent="-2778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None/>
            </a:pPr>
            <a:endParaRPr lang="en-GB" sz="2000" b="0" dirty="0"/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/>
              <a:t>CMSIS-DSP Library</a:t>
            </a:r>
          </a:p>
        </p:txBody>
      </p:sp>
      <p:sp>
        <p:nvSpPr>
          <p:cNvPr id="35843" name="Rectangle 27"/>
          <p:cNvSpPr>
            <a:spLocks noChangeArrowheads="1"/>
          </p:cNvSpPr>
          <p:nvPr/>
        </p:nvSpPr>
        <p:spPr bwMode="auto">
          <a:xfrm>
            <a:off x="5732463" y="152400"/>
            <a:ext cx="3513137" cy="15922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35844" name="Picture 20" descr="800px-Signal_Sampling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15075" y="-23813"/>
            <a:ext cx="2106613" cy="136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Content Placeholder 57"/>
          <p:cNvSpPr>
            <a:spLocks/>
          </p:cNvSpPr>
          <p:nvPr/>
        </p:nvSpPr>
        <p:spPr bwMode="auto">
          <a:xfrm>
            <a:off x="241300" y="972500"/>
            <a:ext cx="8775700" cy="487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65113" indent="-2651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GB" sz="2400" b="0" dirty="0">
                <a:cs typeface="Calibri" pitchFamily="34" charset="0"/>
              </a:rPr>
              <a:t>Extends application range of Cortex-M MCUs</a:t>
            </a:r>
            <a:br>
              <a:rPr lang="en-GB" sz="2400" b="0" dirty="0">
                <a:cs typeface="Calibri" pitchFamily="34" charset="0"/>
              </a:rPr>
            </a:br>
            <a:r>
              <a:rPr lang="en-GB" sz="2400" b="0" dirty="0">
                <a:cs typeface="Calibri" pitchFamily="34" charset="0"/>
              </a:rPr>
              <a:t>to high-performance, low power signal processing</a:t>
            </a:r>
          </a:p>
          <a:p>
            <a:pPr marL="722313" lvl="2" indent="-2651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2000" b="0" dirty="0">
                <a:latin typeface="Arial" pitchFamily="34" charset="0"/>
              </a:rPr>
              <a:t>On Cortex-M4: optimized for SIMD and FPU instruction set</a:t>
            </a:r>
            <a:endParaRPr lang="en-GB" sz="2000" b="0" dirty="0">
              <a:latin typeface="Arial" pitchFamily="34" charset="0"/>
            </a:endParaRPr>
          </a:p>
          <a:p>
            <a:pPr marL="722313" lvl="2" indent="-2651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GB" sz="2000" b="0" dirty="0">
                <a:latin typeface="Arial" pitchFamily="34" charset="0"/>
              </a:rPr>
              <a:t>Even Cortex-M0 variant of DSP library in CMSIS V2.1 (released)</a:t>
            </a:r>
          </a:p>
          <a:p>
            <a:pPr marL="265113" indent="-2651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endParaRPr lang="en-US" sz="800" b="0" dirty="0">
              <a:latin typeface="+mj-lt"/>
              <a:cs typeface="Calibri" pitchFamily="34" charset="0"/>
            </a:endParaRPr>
          </a:p>
          <a:p>
            <a:pPr marL="265113" indent="-2651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2400" b="0" dirty="0">
                <a:latin typeface="+mj-lt"/>
                <a:cs typeface="Calibri" pitchFamily="34" charset="0"/>
              </a:rPr>
              <a:t>Free of charge: as for all CMSIS components</a:t>
            </a:r>
          </a:p>
          <a:p>
            <a:pPr marL="722313" lvl="2" indent="-2651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GB" sz="2000" b="0" dirty="0">
                <a:latin typeface="Arial" pitchFamily="34" charset="0"/>
              </a:rPr>
              <a:t>For silicon vendors, tool partners, and end-user’s</a:t>
            </a:r>
          </a:p>
          <a:p>
            <a:pPr marL="265113" indent="-2651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endParaRPr lang="en-US" sz="800" b="0" dirty="0">
              <a:cs typeface="Calibri" pitchFamily="34" charset="0"/>
            </a:endParaRPr>
          </a:p>
          <a:p>
            <a:pPr marL="265113" indent="-2651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endParaRPr lang="en-US" sz="800" b="0" dirty="0">
              <a:cs typeface="Calibri" pitchFamily="34" charset="0"/>
            </a:endParaRPr>
          </a:p>
          <a:p>
            <a:pPr marL="265113" indent="-2651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GB" sz="2400" b="0" dirty="0">
                <a:latin typeface="+mj-lt"/>
              </a:rPr>
              <a:t>Generic, vendor independent, designed to be a standard</a:t>
            </a:r>
            <a:endParaRPr lang="en-GB" sz="1600" b="0" dirty="0">
              <a:latin typeface="+mj-lt"/>
            </a:endParaRPr>
          </a:p>
          <a:p>
            <a:pPr marL="722313" lvl="1" indent="-2778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2000" b="0" dirty="0">
                <a:latin typeface="+mj-lt"/>
              </a:rPr>
              <a:t>Works with RTOS message/mail passing system (i.e. </a:t>
            </a:r>
            <a:r>
              <a:rPr lang="en-US" sz="2000" b="0" dirty="0" err="1">
                <a:latin typeface="+mj-lt"/>
              </a:rPr>
              <a:t>Keil</a:t>
            </a:r>
            <a:r>
              <a:rPr lang="en-US" sz="2000" b="0" dirty="0">
                <a:latin typeface="+mj-lt"/>
              </a:rPr>
              <a:t> RTX)</a:t>
            </a:r>
          </a:p>
          <a:p>
            <a:pPr marL="1179513" lvl="2" indent="-2778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GB" sz="2000" b="0" dirty="0">
                <a:latin typeface="Arial" pitchFamily="34" charset="0"/>
              </a:rPr>
              <a:t>But can be used stand-alone</a:t>
            </a:r>
          </a:p>
          <a:p>
            <a:pPr marL="722313" lvl="1" indent="-2778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GB" sz="2000" b="0" dirty="0">
                <a:latin typeface="Arial" pitchFamily="34" charset="0"/>
              </a:rPr>
              <a:t>DSP Standard Library avoids lock-in with proprietary solutions</a:t>
            </a:r>
          </a:p>
          <a:p>
            <a:pPr marL="1179513" lvl="2" indent="-2778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GB" sz="2000" b="0" dirty="0">
                <a:latin typeface="Arial" pitchFamily="34" charset="0"/>
              </a:rPr>
              <a:t>Essential to stimulate design utilities and future middleware</a:t>
            </a:r>
          </a:p>
          <a:p>
            <a:pPr marL="1179513" lvl="2" indent="-2778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GB" sz="2000" b="0" dirty="0">
                <a:latin typeface="Arial" pitchFamily="34" charset="0"/>
              </a:rPr>
              <a:t>For CMSIS compliant C Compilers (ARM/Keil, IAR, GCC)</a:t>
            </a:r>
          </a:p>
          <a:p>
            <a:pPr marL="722313" lvl="1" indent="-2778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endParaRPr lang="en-GB" sz="2000" b="0" dirty="0">
              <a:latin typeface="+mj-lt"/>
            </a:endParaRPr>
          </a:p>
          <a:p>
            <a:pPr marL="722313" lvl="1" indent="-2778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None/>
              <a:defRPr/>
            </a:pPr>
            <a:endParaRPr lang="en-GB" sz="2000" b="0" dirty="0">
              <a:latin typeface="+mj-lt"/>
            </a:endParaRP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86"/>
          <p:cNvSpPr>
            <a:spLocks noChangeArrowheads="1"/>
          </p:cNvSpPr>
          <p:nvPr/>
        </p:nvSpPr>
        <p:spPr bwMode="auto">
          <a:xfrm>
            <a:off x="4591050" y="115888"/>
            <a:ext cx="4552950" cy="14049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6867" name="Rectangle 91"/>
          <p:cNvSpPr>
            <a:spLocks noChangeArrowheads="1"/>
          </p:cNvSpPr>
          <p:nvPr/>
        </p:nvSpPr>
        <p:spPr bwMode="auto">
          <a:xfrm>
            <a:off x="0" y="2349500"/>
            <a:ext cx="9144000" cy="4032250"/>
          </a:xfrm>
          <a:prstGeom prst="rect">
            <a:avLst/>
          </a:prstGeom>
          <a:gradFill rotWithShape="1">
            <a:gsLst>
              <a:gs pos="0">
                <a:srgbClr val="EAEAEA"/>
              </a:gs>
              <a:gs pos="100000">
                <a:schemeClr val="bg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6868" name="Content Placeholder 57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r>
              <a:rPr lang="en-GB" dirty="0"/>
              <a:t>Cortex-M4 SIMD + FPU</a:t>
            </a:r>
          </a:p>
          <a:p>
            <a:pPr lvl="1"/>
            <a:r>
              <a:rPr lang="en-GB" dirty="0"/>
              <a:t>Fix point: ~2x faster</a:t>
            </a:r>
          </a:p>
          <a:p>
            <a:pPr lvl="1"/>
            <a:r>
              <a:rPr lang="en-GB" dirty="0"/>
              <a:t>Floating point: ~10x faster</a:t>
            </a:r>
          </a:p>
        </p:txBody>
      </p:sp>
      <p:sp>
        <p:nvSpPr>
          <p:cNvPr id="36869" name="Rectangle 3"/>
          <p:cNvSpPr>
            <a:spLocks noChangeArrowheads="1"/>
          </p:cNvSpPr>
          <p:nvPr/>
        </p:nvSpPr>
        <p:spPr bwMode="auto">
          <a:xfrm>
            <a:off x="217488" y="906463"/>
            <a:ext cx="4246562" cy="1319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65113" indent="-265113" algn="ctr" fontAlgn="ctr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None/>
              <a:tabLst>
                <a:tab pos="265113" algn="l"/>
              </a:tabLst>
            </a:pPr>
            <a:endParaRPr lang="en-GB" sz="2000" b="0">
              <a:solidFill>
                <a:schemeClr val="tx1"/>
              </a:solidFill>
            </a:endParaRPr>
          </a:p>
          <a:p>
            <a:pPr marL="265113" indent="-265113" algn="ctr" fontAlgn="ctr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tabLst>
                <a:tab pos="265113" algn="l"/>
              </a:tabLst>
            </a:pPr>
            <a:endParaRPr lang="en-GB" sz="2000" b="0">
              <a:solidFill>
                <a:schemeClr val="tx1"/>
              </a:solidFill>
            </a:endParaRPr>
          </a:p>
        </p:txBody>
      </p:sp>
      <p:sp>
        <p:nvSpPr>
          <p:cNvPr id="36870" name="Text Box 12"/>
          <p:cNvSpPr txBox="1">
            <a:spLocks noChangeArrowheads="1"/>
          </p:cNvSpPr>
          <p:nvPr/>
        </p:nvSpPr>
        <p:spPr bwMode="auto">
          <a:xfrm rot="-5400000">
            <a:off x="975519" y="4067969"/>
            <a:ext cx="696913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rgbClr val="0B5467"/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1600"/>
              <a:t>2,244</a:t>
            </a:r>
          </a:p>
        </p:txBody>
      </p:sp>
      <p:sp>
        <p:nvSpPr>
          <p:cNvPr id="36871" name="Rectangle 8"/>
          <p:cNvSpPr>
            <a:spLocks noChangeArrowheads="1"/>
          </p:cNvSpPr>
          <p:nvPr/>
        </p:nvSpPr>
        <p:spPr bwMode="auto">
          <a:xfrm>
            <a:off x="576263" y="2876550"/>
            <a:ext cx="376237" cy="2447925"/>
          </a:xfrm>
          <a:prstGeom prst="rect">
            <a:avLst/>
          </a:prstGeom>
          <a:solidFill>
            <a:srgbClr val="CDDEE5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prstShdw prst="shdw17" dist="17961" dir="2700000">
              <a:srgbClr val="0B5467"/>
            </a:prstShdw>
          </a:effectLst>
        </p:spPr>
        <p:txBody>
          <a:bodyPr wrap="none" anchor="ctr"/>
          <a:lstStyle/>
          <a:p>
            <a:pPr algn="ctr"/>
            <a:endParaRPr lang="de-DE"/>
          </a:p>
        </p:txBody>
      </p:sp>
      <p:sp>
        <p:nvSpPr>
          <p:cNvPr id="36872" name="Rectangle 9"/>
          <p:cNvSpPr>
            <a:spLocks noChangeArrowheads="1"/>
          </p:cNvSpPr>
          <p:nvPr/>
        </p:nvSpPr>
        <p:spPr bwMode="auto">
          <a:xfrm>
            <a:off x="1133475" y="4678363"/>
            <a:ext cx="377825" cy="646112"/>
          </a:xfrm>
          <a:prstGeom prst="rect">
            <a:avLst/>
          </a:prstGeom>
          <a:solidFill>
            <a:srgbClr val="CCEECC"/>
          </a:solidFill>
          <a:ln w="9525">
            <a:solidFill>
              <a:schemeClr val="hlink"/>
            </a:solidFill>
            <a:miter lim="800000"/>
            <a:headEnd/>
            <a:tailEnd/>
          </a:ln>
          <a:effectLst>
            <a:prstShdw prst="shdw17" dist="17961" dir="2700000">
              <a:srgbClr val="5F6C23"/>
            </a:prstShdw>
          </a:effectLst>
        </p:spPr>
        <p:txBody>
          <a:bodyPr wrap="none" anchor="ctr"/>
          <a:lstStyle/>
          <a:p>
            <a:pPr algn="ctr"/>
            <a:endParaRPr lang="de-DE"/>
          </a:p>
        </p:txBody>
      </p:sp>
      <p:sp>
        <p:nvSpPr>
          <p:cNvPr id="36873" name="Rectangle 13"/>
          <p:cNvSpPr>
            <a:spLocks noChangeArrowheads="1"/>
          </p:cNvSpPr>
          <p:nvPr/>
        </p:nvSpPr>
        <p:spPr bwMode="auto">
          <a:xfrm>
            <a:off x="576263" y="5156200"/>
            <a:ext cx="376237" cy="168275"/>
          </a:xfrm>
          <a:prstGeom prst="rect">
            <a:avLst/>
          </a:prstGeom>
          <a:solidFill>
            <a:schemeClr val="tx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6874" name="Rectangle 14"/>
          <p:cNvSpPr>
            <a:spLocks noChangeArrowheads="1"/>
          </p:cNvSpPr>
          <p:nvPr/>
        </p:nvSpPr>
        <p:spPr bwMode="auto">
          <a:xfrm>
            <a:off x="1133475" y="5257800"/>
            <a:ext cx="377825" cy="69850"/>
          </a:xfrm>
          <a:prstGeom prst="rect">
            <a:avLst/>
          </a:prstGeom>
          <a:solidFill>
            <a:schemeClr val="tx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6875" name="Text Box 11"/>
          <p:cNvSpPr txBox="1">
            <a:spLocks noChangeArrowheads="1"/>
          </p:cNvSpPr>
          <p:nvPr/>
        </p:nvSpPr>
        <p:spPr bwMode="auto">
          <a:xfrm rot="-5400000">
            <a:off x="-110331" y="3563144"/>
            <a:ext cx="17097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rgbClr val="0B5467"/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1600"/>
              <a:t>8,819</a:t>
            </a:r>
          </a:p>
        </p:txBody>
      </p:sp>
      <p:sp>
        <p:nvSpPr>
          <p:cNvPr id="36876" name="Text Box 16"/>
          <p:cNvSpPr txBox="1">
            <a:spLocks noChangeArrowheads="1"/>
          </p:cNvSpPr>
          <p:nvPr/>
        </p:nvSpPr>
        <p:spPr bwMode="auto">
          <a:xfrm>
            <a:off x="431800" y="5324475"/>
            <a:ext cx="12446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rgbClr val="0B5467"/>
            </a:prst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/>
              <a:t>FIR q15</a:t>
            </a:r>
            <a:br>
              <a:rPr lang="en-US"/>
            </a:br>
            <a:r>
              <a:rPr lang="en-US" sz="1200" b="0"/>
              <a:t>fixed point</a:t>
            </a:r>
            <a:endParaRPr lang="de-DE" sz="1200" b="0"/>
          </a:p>
        </p:txBody>
      </p:sp>
      <p:grpSp>
        <p:nvGrpSpPr>
          <p:cNvPr id="2" name="Group 88"/>
          <p:cNvGrpSpPr>
            <a:grpSpLocks/>
          </p:cNvGrpSpPr>
          <p:nvPr/>
        </p:nvGrpSpPr>
        <p:grpSpPr bwMode="auto">
          <a:xfrm>
            <a:off x="2268538" y="2873375"/>
            <a:ext cx="935037" cy="2451100"/>
            <a:chOff x="1451" y="1480"/>
            <a:chExt cx="589" cy="2043"/>
          </a:xfrm>
        </p:grpSpPr>
        <p:sp>
          <p:nvSpPr>
            <p:cNvPr id="36920" name="Rectangle 58"/>
            <p:cNvSpPr>
              <a:spLocks noChangeArrowheads="1"/>
            </p:cNvSpPr>
            <p:nvPr/>
          </p:nvSpPr>
          <p:spPr bwMode="auto">
            <a:xfrm>
              <a:off x="1451" y="1480"/>
              <a:ext cx="237" cy="2040"/>
            </a:xfrm>
            <a:prstGeom prst="rect">
              <a:avLst/>
            </a:prstGeom>
            <a:solidFill>
              <a:srgbClr val="CDDEE5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  <a:effectLst>
              <a:prstShdw prst="shdw17" dist="17961" dir="2700000">
                <a:srgbClr val="0B5467"/>
              </a:prstShdw>
            </a:effectLst>
          </p:spPr>
          <p:txBody>
            <a:bodyPr wrap="none" anchor="ctr"/>
            <a:lstStyle/>
            <a:p>
              <a:pPr algn="ctr"/>
              <a:endParaRPr lang="de-DE"/>
            </a:p>
          </p:txBody>
        </p:sp>
        <p:sp>
          <p:nvSpPr>
            <p:cNvPr id="36921" name="Rectangle 59"/>
            <p:cNvSpPr>
              <a:spLocks noChangeArrowheads="1"/>
            </p:cNvSpPr>
            <p:nvPr/>
          </p:nvSpPr>
          <p:spPr bwMode="auto">
            <a:xfrm>
              <a:off x="1802" y="2134"/>
              <a:ext cx="238" cy="1387"/>
            </a:xfrm>
            <a:prstGeom prst="rect">
              <a:avLst/>
            </a:prstGeom>
            <a:solidFill>
              <a:srgbClr val="CCEECC"/>
            </a:solidFill>
            <a:ln w="9525">
              <a:solidFill>
                <a:schemeClr val="hlink"/>
              </a:solidFill>
              <a:miter lim="800000"/>
              <a:headEnd/>
              <a:tailEnd/>
            </a:ln>
            <a:effectLst>
              <a:prstShdw prst="shdw17" dist="17961" dir="2700000">
                <a:srgbClr val="5F6C23"/>
              </a:prstShdw>
            </a:effectLst>
          </p:spPr>
          <p:txBody>
            <a:bodyPr wrap="none" anchor="ctr"/>
            <a:lstStyle/>
            <a:p>
              <a:pPr algn="ctr"/>
              <a:endParaRPr lang="de-DE"/>
            </a:p>
          </p:txBody>
        </p:sp>
        <p:sp>
          <p:nvSpPr>
            <p:cNvPr id="36922" name="Rectangle 60"/>
            <p:cNvSpPr>
              <a:spLocks noChangeArrowheads="1"/>
            </p:cNvSpPr>
            <p:nvPr/>
          </p:nvSpPr>
          <p:spPr bwMode="auto">
            <a:xfrm>
              <a:off x="1451" y="3196"/>
              <a:ext cx="237" cy="325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36923" name="Rectangle 61"/>
            <p:cNvSpPr>
              <a:spLocks noChangeArrowheads="1"/>
            </p:cNvSpPr>
            <p:nvPr/>
          </p:nvSpPr>
          <p:spPr bwMode="auto">
            <a:xfrm>
              <a:off x="1802" y="3420"/>
              <a:ext cx="238" cy="103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</p:grpSp>
      <p:sp>
        <p:nvSpPr>
          <p:cNvPr id="36878" name="Text Box 62"/>
          <p:cNvSpPr txBox="1">
            <a:spLocks noChangeArrowheads="1"/>
          </p:cNvSpPr>
          <p:nvPr/>
        </p:nvSpPr>
        <p:spPr bwMode="auto">
          <a:xfrm rot="-5400000">
            <a:off x="2048668" y="4021932"/>
            <a:ext cx="7921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rgbClr val="0B5467"/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1600"/>
              <a:t>41</a:t>
            </a:r>
          </a:p>
        </p:txBody>
      </p:sp>
      <p:sp>
        <p:nvSpPr>
          <p:cNvPr id="36879" name="Text Box 63"/>
          <p:cNvSpPr txBox="1">
            <a:spLocks noChangeArrowheads="1"/>
          </p:cNvSpPr>
          <p:nvPr/>
        </p:nvSpPr>
        <p:spPr bwMode="auto">
          <a:xfrm>
            <a:off x="3886200" y="5310188"/>
            <a:ext cx="12239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rgbClr val="0B5467"/>
            </a:prst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/>
              <a:t>IIR q31</a:t>
            </a:r>
            <a:br>
              <a:rPr lang="en-US" sz="2000"/>
            </a:br>
            <a:r>
              <a:rPr lang="en-US" sz="1200" b="0"/>
              <a:t>fixed point</a:t>
            </a:r>
            <a:endParaRPr lang="de-DE" sz="1200" b="0"/>
          </a:p>
        </p:txBody>
      </p:sp>
      <p:grpSp>
        <p:nvGrpSpPr>
          <p:cNvPr id="3" name="Group 89"/>
          <p:cNvGrpSpPr>
            <a:grpSpLocks/>
          </p:cNvGrpSpPr>
          <p:nvPr/>
        </p:nvGrpSpPr>
        <p:grpSpPr bwMode="auto">
          <a:xfrm>
            <a:off x="4030663" y="2859088"/>
            <a:ext cx="935037" cy="2454275"/>
            <a:chOff x="1451" y="1230"/>
            <a:chExt cx="589" cy="2293"/>
          </a:xfrm>
        </p:grpSpPr>
        <p:sp>
          <p:nvSpPr>
            <p:cNvPr id="36916" name="Rectangle 65"/>
            <p:cNvSpPr>
              <a:spLocks noChangeArrowheads="1"/>
            </p:cNvSpPr>
            <p:nvPr/>
          </p:nvSpPr>
          <p:spPr bwMode="auto">
            <a:xfrm>
              <a:off x="1451" y="1230"/>
              <a:ext cx="237" cy="2292"/>
            </a:xfrm>
            <a:prstGeom prst="rect">
              <a:avLst/>
            </a:prstGeom>
            <a:solidFill>
              <a:srgbClr val="CDDEE5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  <a:effectLst>
              <a:prstShdw prst="shdw17" dist="17961" dir="2700000">
                <a:srgbClr val="0B5467"/>
              </a:prstShdw>
            </a:effectLst>
          </p:spPr>
          <p:txBody>
            <a:bodyPr wrap="none" anchor="ctr"/>
            <a:lstStyle/>
            <a:p>
              <a:pPr algn="ctr"/>
              <a:endParaRPr lang="de-DE"/>
            </a:p>
          </p:txBody>
        </p:sp>
        <p:sp>
          <p:nvSpPr>
            <p:cNvPr id="36917" name="Rectangle 66"/>
            <p:cNvSpPr>
              <a:spLocks noChangeArrowheads="1"/>
            </p:cNvSpPr>
            <p:nvPr/>
          </p:nvSpPr>
          <p:spPr bwMode="auto">
            <a:xfrm>
              <a:off x="1802" y="2810"/>
              <a:ext cx="238" cy="711"/>
            </a:xfrm>
            <a:prstGeom prst="rect">
              <a:avLst/>
            </a:prstGeom>
            <a:solidFill>
              <a:srgbClr val="CCEECC"/>
            </a:solidFill>
            <a:ln w="9525">
              <a:solidFill>
                <a:schemeClr val="hlink"/>
              </a:solidFill>
              <a:miter lim="800000"/>
              <a:headEnd/>
              <a:tailEnd/>
            </a:ln>
            <a:effectLst>
              <a:prstShdw prst="shdw17" dist="17961" dir="2700000">
                <a:srgbClr val="5F6C23"/>
              </a:prstShdw>
            </a:effectLst>
          </p:spPr>
          <p:txBody>
            <a:bodyPr wrap="none" anchor="ctr"/>
            <a:lstStyle/>
            <a:p>
              <a:pPr algn="ctr"/>
              <a:endParaRPr lang="de-DE"/>
            </a:p>
          </p:txBody>
        </p:sp>
        <p:sp>
          <p:nvSpPr>
            <p:cNvPr id="36918" name="Rectangle 67"/>
            <p:cNvSpPr>
              <a:spLocks noChangeArrowheads="1"/>
            </p:cNvSpPr>
            <p:nvPr/>
          </p:nvSpPr>
          <p:spPr bwMode="auto">
            <a:xfrm>
              <a:off x="1451" y="3362"/>
              <a:ext cx="237" cy="159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36919" name="Rectangle 68"/>
            <p:cNvSpPr>
              <a:spLocks noChangeArrowheads="1"/>
            </p:cNvSpPr>
            <p:nvPr/>
          </p:nvSpPr>
          <p:spPr bwMode="auto">
            <a:xfrm>
              <a:off x="1802" y="3362"/>
              <a:ext cx="238" cy="161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</p:grpSp>
      <p:sp>
        <p:nvSpPr>
          <p:cNvPr id="36881" name="Text Box 69"/>
          <p:cNvSpPr txBox="1">
            <a:spLocks noChangeArrowheads="1"/>
          </p:cNvSpPr>
          <p:nvPr/>
        </p:nvSpPr>
        <p:spPr bwMode="auto">
          <a:xfrm rot="-5400000">
            <a:off x="3367881" y="3563144"/>
            <a:ext cx="17097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rgbClr val="0B5467"/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1600"/>
              <a:t>8,596</a:t>
            </a:r>
          </a:p>
        </p:txBody>
      </p:sp>
      <p:sp>
        <p:nvSpPr>
          <p:cNvPr id="36882" name="Text Box 70"/>
          <p:cNvSpPr txBox="1">
            <a:spLocks noChangeArrowheads="1"/>
          </p:cNvSpPr>
          <p:nvPr/>
        </p:nvSpPr>
        <p:spPr bwMode="auto">
          <a:xfrm>
            <a:off x="2124075" y="5324475"/>
            <a:ext cx="12239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rgbClr val="0B5467"/>
            </a:prst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/>
              <a:t>PID q15</a:t>
            </a:r>
            <a:br>
              <a:rPr lang="en-US"/>
            </a:br>
            <a:r>
              <a:rPr lang="en-US" sz="1200" b="0"/>
              <a:t>fixed point</a:t>
            </a:r>
            <a:endParaRPr lang="de-DE" sz="1200" b="0"/>
          </a:p>
        </p:txBody>
      </p:sp>
      <p:sp>
        <p:nvSpPr>
          <p:cNvPr id="36883" name="Rectangle 72"/>
          <p:cNvSpPr>
            <a:spLocks noChangeArrowheads="1"/>
          </p:cNvSpPr>
          <p:nvPr/>
        </p:nvSpPr>
        <p:spPr bwMode="auto">
          <a:xfrm>
            <a:off x="5757863" y="2859088"/>
            <a:ext cx="376237" cy="2465387"/>
          </a:xfrm>
          <a:prstGeom prst="rect">
            <a:avLst/>
          </a:prstGeom>
          <a:solidFill>
            <a:srgbClr val="CDDEE5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prstShdw prst="shdw17" dist="17961" dir="2700000">
              <a:srgbClr val="0B5467"/>
            </a:prstShdw>
          </a:effectLst>
        </p:spPr>
        <p:txBody>
          <a:bodyPr wrap="none" anchor="ctr"/>
          <a:lstStyle/>
          <a:p>
            <a:pPr algn="ctr"/>
            <a:endParaRPr lang="de-DE"/>
          </a:p>
        </p:txBody>
      </p:sp>
      <p:sp>
        <p:nvSpPr>
          <p:cNvPr id="36884" name="Rectangle 73"/>
          <p:cNvSpPr>
            <a:spLocks noChangeArrowheads="1"/>
          </p:cNvSpPr>
          <p:nvPr/>
        </p:nvSpPr>
        <p:spPr bwMode="auto">
          <a:xfrm>
            <a:off x="6315075" y="4551363"/>
            <a:ext cx="377825" cy="773112"/>
          </a:xfrm>
          <a:prstGeom prst="rect">
            <a:avLst/>
          </a:prstGeom>
          <a:solidFill>
            <a:srgbClr val="CCEECC"/>
          </a:solidFill>
          <a:ln w="9525">
            <a:solidFill>
              <a:schemeClr val="hlink"/>
            </a:solidFill>
            <a:miter lim="800000"/>
            <a:headEnd/>
            <a:tailEnd/>
          </a:ln>
          <a:effectLst>
            <a:prstShdw prst="shdw17" dist="17961" dir="2700000">
              <a:srgbClr val="5F6C23"/>
            </a:prstShdw>
          </a:effectLst>
        </p:spPr>
        <p:txBody>
          <a:bodyPr wrap="none" anchor="ctr"/>
          <a:lstStyle/>
          <a:p>
            <a:pPr algn="ctr"/>
            <a:endParaRPr lang="de-DE"/>
          </a:p>
        </p:txBody>
      </p:sp>
      <p:sp>
        <p:nvSpPr>
          <p:cNvPr id="36885" name="Rectangle 74"/>
          <p:cNvSpPr>
            <a:spLocks noChangeArrowheads="1"/>
          </p:cNvSpPr>
          <p:nvPr/>
        </p:nvSpPr>
        <p:spPr bwMode="auto">
          <a:xfrm>
            <a:off x="5757863" y="5154613"/>
            <a:ext cx="376237" cy="169862"/>
          </a:xfrm>
          <a:prstGeom prst="rect">
            <a:avLst/>
          </a:prstGeom>
          <a:solidFill>
            <a:schemeClr val="tx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6886" name="Rectangle 75"/>
          <p:cNvSpPr>
            <a:spLocks noChangeArrowheads="1"/>
          </p:cNvSpPr>
          <p:nvPr/>
        </p:nvSpPr>
        <p:spPr bwMode="auto">
          <a:xfrm>
            <a:off x="6315075" y="5200650"/>
            <a:ext cx="377825" cy="127000"/>
          </a:xfrm>
          <a:prstGeom prst="rect">
            <a:avLst/>
          </a:prstGeom>
          <a:solidFill>
            <a:schemeClr val="tx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6887" name="Text Box 76"/>
          <p:cNvSpPr txBox="1">
            <a:spLocks noChangeArrowheads="1"/>
          </p:cNvSpPr>
          <p:nvPr/>
        </p:nvSpPr>
        <p:spPr bwMode="auto">
          <a:xfrm rot="-5400000">
            <a:off x="5496719" y="3963194"/>
            <a:ext cx="9096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rgbClr val="0B5467"/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1600"/>
              <a:t>8,310</a:t>
            </a:r>
          </a:p>
        </p:txBody>
      </p:sp>
      <p:sp>
        <p:nvSpPr>
          <p:cNvPr id="36888" name="Text Box 77"/>
          <p:cNvSpPr txBox="1">
            <a:spLocks noChangeArrowheads="1"/>
          </p:cNvSpPr>
          <p:nvPr/>
        </p:nvSpPr>
        <p:spPr bwMode="auto">
          <a:xfrm>
            <a:off x="5619750" y="5327650"/>
            <a:ext cx="13652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rgbClr val="0B5467"/>
            </a:prstShdw>
          </a:effectLst>
        </p:spPr>
        <p:txBody>
          <a:bodyPr lIns="0" r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/>
              <a:t>Matrix Mul</a:t>
            </a:r>
            <a:br>
              <a:rPr lang="en-US"/>
            </a:br>
            <a:r>
              <a:rPr lang="en-US" sz="1200" b="0"/>
              <a:t>fixed point</a:t>
            </a:r>
            <a:endParaRPr lang="de-DE" sz="1200" b="0"/>
          </a:p>
        </p:txBody>
      </p:sp>
      <p:sp>
        <p:nvSpPr>
          <p:cNvPr id="36889" name="Text Box 78"/>
          <p:cNvSpPr txBox="1">
            <a:spLocks noChangeArrowheads="1"/>
          </p:cNvSpPr>
          <p:nvPr/>
        </p:nvSpPr>
        <p:spPr bwMode="auto">
          <a:xfrm rot="-5400000">
            <a:off x="7363619" y="3563144"/>
            <a:ext cx="17097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rgbClr val="0B5467"/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1600"/>
              <a:t>13,619</a:t>
            </a:r>
          </a:p>
        </p:txBody>
      </p:sp>
      <p:grpSp>
        <p:nvGrpSpPr>
          <p:cNvPr id="4" name="Group 90"/>
          <p:cNvGrpSpPr>
            <a:grpSpLocks/>
          </p:cNvGrpSpPr>
          <p:nvPr/>
        </p:nvGrpSpPr>
        <p:grpSpPr bwMode="auto">
          <a:xfrm>
            <a:off x="7485063" y="2859088"/>
            <a:ext cx="935037" cy="2468562"/>
            <a:chOff x="4715" y="1593"/>
            <a:chExt cx="589" cy="1930"/>
          </a:xfrm>
        </p:grpSpPr>
        <p:sp>
          <p:nvSpPr>
            <p:cNvPr id="36912" name="Rectangle 79"/>
            <p:cNvSpPr>
              <a:spLocks noChangeArrowheads="1"/>
            </p:cNvSpPr>
            <p:nvPr/>
          </p:nvSpPr>
          <p:spPr bwMode="auto">
            <a:xfrm>
              <a:off x="4715" y="1593"/>
              <a:ext cx="237" cy="1928"/>
            </a:xfrm>
            <a:prstGeom prst="rect">
              <a:avLst/>
            </a:prstGeom>
            <a:solidFill>
              <a:srgbClr val="CDDEE5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  <a:effectLst>
              <a:prstShdw prst="shdw17" dist="17961" dir="2700000">
                <a:srgbClr val="0B5467"/>
              </a:prstShdw>
            </a:effectLst>
          </p:spPr>
          <p:txBody>
            <a:bodyPr wrap="none" anchor="ctr"/>
            <a:lstStyle/>
            <a:p>
              <a:pPr algn="ctr"/>
              <a:endParaRPr lang="de-DE"/>
            </a:p>
          </p:txBody>
        </p:sp>
        <p:sp>
          <p:nvSpPr>
            <p:cNvPr id="36913" name="Rectangle 80"/>
            <p:cNvSpPr>
              <a:spLocks noChangeArrowheads="1"/>
            </p:cNvSpPr>
            <p:nvPr/>
          </p:nvSpPr>
          <p:spPr bwMode="auto">
            <a:xfrm>
              <a:off x="5066" y="3350"/>
              <a:ext cx="238" cy="164"/>
            </a:xfrm>
            <a:prstGeom prst="rect">
              <a:avLst/>
            </a:prstGeom>
            <a:solidFill>
              <a:srgbClr val="CCEECC"/>
            </a:solidFill>
            <a:ln w="9525">
              <a:solidFill>
                <a:schemeClr val="hlink"/>
              </a:solidFill>
              <a:miter lim="800000"/>
              <a:headEnd/>
              <a:tailEnd/>
            </a:ln>
            <a:effectLst>
              <a:prstShdw prst="shdw17" dist="17961" dir="2700000">
                <a:srgbClr val="5F6C23"/>
              </a:prstShdw>
            </a:effectLst>
          </p:spPr>
          <p:txBody>
            <a:bodyPr wrap="none" anchor="ctr"/>
            <a:lstStyle/>
            <a:p>
              <a:pPr algn="ctr"/>
              <a:endParaRPr lang="de-DE"/>
            </a:p>
          </p:txBody>
        </p:sp>
        <p:sp>
          <p:nvSpPr>
            <p:cNvPr id="36914" name="Rectangle 81"/>
            <p:cNvSpPr>
              <a:spLocks noChangeArrowheads="1"/>
            </p:cNvSpPr>
            <p:nvPr/>
          </p:nvSpPr>
          <p:spPr bwMode="auto">
            <a:xfrm>
              <a:off x="4715" y="3479"/>
              <a:ext cx="237" cy="42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36915" name="Rectangle 82"/>
            <p:cNvSpPr>
              <a:spLocks noChangeArrowheads="1"/>
            </p:cNvSpPr>
            <p:nvPr/>
          </p:nvSpPr>
          <p:spPr bwMode="auto">
            <a:xfrm>
              <a:off x="5066" y="3498"/>
              <a:ext cx="238" cy="25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</p:grpSp>
      <p:sp>
        <p:nvSpPr>
          <p:cNvPr id="36891" name="Text Box 83"/>
          <p:cNvSpPr txBox="1">
            <a:spLocks noChangeArrowheads="1"/>
          </p:cNvSpPr>
          <p:nvPr/>
        </p:nvSpPr>
        <p:spPr bwMode="auto">
          <a:xfrm rot="-5400000">
            <a:off x="6814344" y="3563144"/>
            <a:ext cx="17097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rgbClr val="0B5467"/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1600"/>
              <a:t>158,878</a:t>
            </a:r>
          </a:p>
        </p:txBody>
      </p:sp>
      <p:sp>
        <p:nvSpPr>
          <p:cNvPr id="36892" name="Text Box 84"/>
          <p:cNvSpPr txBox="1">
            <a:spLocks noChangeArrowheads="1"/>
          </p:cNvSpPr>
          <p:nvPr/>
        </p:nvSpPr>
        <p:spPr bwMode="auto">
          <a:xfrm>
            <a:off x="7340600" y="5324475"/>
            <a:ext cx="13938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rgbClr val="0B5467"/>
            </a:prstShdw>
          </a:effectLst>
        </p:spPr>
        <p:txBody>
          <a:bodyPr lIns="0" r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/>
              <a:t>Correlation</a:t>
            </a:r>
            <a:r>
              <a:rPr lang="en-US" sz="1200" b="0"/>
              <a:t>floating point</a:t>
            </a:r>
            <a:endParaRPr lang="de-DE" sz="1200" b="0"/>
          </a:p>
        </p:txBody>
      </p:sp>
      <p:sp>
        <p:nvSpPr>
          <p:cNvPr id="36893" name="Text Box 64"/>
          <p:cNvSpPr txBox="1">
            <a:spLocks noChangeArrowheads="1"/>
          </p:cNvSpPr>
          <p:nvPr/>
        </p:nvSpPr>
        <p:spPr bwMode="auto">
          <a:xfrm rot="-5400000">
            <a:off x="3909219" y="3563144"/>
            <a:ext cx="17097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rgbClr val="0B5467"/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1600"/>
              <a:t>2,462</a:t>
            </a:r>
          </a:p>
        </p:txBody>
      </p:sp>
      <p:sp>
        <p:nvSpPr>
          <p:cNvPr id="36894" name="Text Box 57"/>
          <p:cNvSpPr txBox="1">
            <a:spLocks noChangeArrowheads="1"/>
          </p:cNvSpPr>
          <p:nvPr/>
        </p:nvSpPr>
        <p:spPr bwMode="auto">
          <a:xfrm rot="-5400000">
            <a:off x="2616994" y="4031456"/>
            <a:ext cx="76993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rgbClr val="0B5467"/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1600"/>
              <a:t>27</a:t>
            </a:r>
            <a:endParaRPr lang="de-DE">
              <a:solidFill>
                <a:srgbClr val="FE1D18"/>
              </a:solidFill>
            </a:endParaRPr>
          </a:p>
        </p:txBody>
      </p:sp>
      <p:sp>
        <p:nvSpPr>
          <p:cNvPr id="36895" name="Text Box 71"/>
          <p:cNvSpPr txBox="1">
            <a:spLocks noChangeArrowheads="1"/>
          </p:cNvSpPr>
          <p:nvPr/>
        </p:nvSpPr>
        <p:spPr bwMode="auto">
          <a:xfrm rot="-5400000">
            <a:off x="5652294" y="3563144"/>
            <a:ext cx="17097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rgbClr val="0B5467"/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1600"/>
              <a:t>2,462</a:t>
            </a:r>
          </a:p>
        </p:txBody>
      </p:sp>
      <p:sp>
        <p:nvSpPr>
          <p:cNvPr id="36896" name="Text Box 5"/>
          <p:cNvSpPr txBox="1">
            <a:spLocks noChangeArrowheads="1"/>
          </p:cNvSpPr>
          <p:nvPr/>
        </p:nvSpPr>
        <p:spPr bwMode="auto">
          <a:xfrm>
            <a:off x="431800" y="2368550"/>
            <a:ext cx="83169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rgbClr val="0B5467"/>
            </a:prstShdw>
          </a:effectLst>
        </p:spPr>
        <p:txBody>
          <a:bodyPr>
            <a:spAutoFit/>
          </a:bodyPr>
          <a:lstStyle/>
          <a:p>
            <a:pPr algn="ctr"/>
            <a:r>
              <a:rPr lang="en-US" sz="1800" b="0" i="1">
                <a:solidFill>
                  <a:schemeClr val="tx1"/>
                </a:solidFill>
              </a:rPr>
              <a:t>  </a:t>
            </a:r>
            <a:r>
              <a:rPr lang="en-US" sz="2000" b="0">
                <a:solidFill>
                  <a:schemeClr val="tx1"/>
                </a:solidFill>
              </a:rPr>
              <a:t>DSP Library Benchmark: Cortex-M3 vs. Cortex-M4</a:t>
            </a:r>
            <a:endParaRPr lang="de-DE" sz="2000" b="0">
              <a:solidFill>
                <a:schemeClr val="tx1"/>
              </a:solidFill>
            </a:endParaRPr>
          </a:p>
        </p:txBody>
      </p:sp>
      <p:sp>
        <p:nvSpPr>
          <p:cNvPr id="36897" name="Rectangle 97"/>
          <p:cNvSpPr>
            <a:spLocks noChangeArrowheads="1"/>
          </p:cNvSpPr>
          <p:nvPr/>
        </p:nvSpPr>
        <p:spPr bwMode="auto">
          <a:xfrm>
            <a:off x="4484688" y="6034088"/>
            <a:ext cx="1063625" cy="274637"/>
          </a:xfrm>
          <a:prstGeom prst="rect">
            <a:avLst/>
          </a:prstGeom>
          <a:solidFill>
            <a:srgbClr val="CDDEE5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prstShdw prst="shdw17" dist="17961" dir="2700000">
              <a:srgbClr val="0B5467"/>
            </a:prstShdw>
          </a:effectLst>
        </p:spPr>
        <p:txBody>
          <a:bodyPr wrap="none" anchor="ctr"/>
          <a:lstStyle/>
          <a:p>
            <a:pPr algn="ctr"/>
            <a:endParaRPr lang="de-DE"/>
          </a:p>
        </p:txBody>
      </p:sp>
      <p:sp>
        <p:nvSpPr>
          <p:cNvPr id="36898" name="Text Box 99"/>
          <p:cNvSpPr txBox="1">
            <a:spLocks noChangeArrowheads="1"/>
          </p:cNvSpPr>
          <p:nvPr/>
        </p:nvSpPr>
        <p:spPr bwMode="auto">
          <a:xfrm>
            <a:off x="4484688" y="6034088"/>
            <a:ext cx="106362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rgbClr val="0B5467"/>
            </a:prst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/>
              <a:t>Cortex-M3</a:t>
            </a:r>
            <a:endParaRPr lang="de-DE" sz="1200"/>
          </a:p>
        </p:txBody>
      </p:sp>
      <p:sp>
        <p:nvSpPr>
          <p:cNvPr id="36899" name="Rectangle 102"/>
          <p:cNvSpPr>
            <a:spLocks noChangeArrowheads="1"/>
          </p:cNvSpPr>
          <p:nvPr/>
        </p:nvSpPr>
        <p:spPr bwMode="auto">
          <a:xfrm>
            <a:off x="5800725" y="6034088"/>
            <a:ext cx="1008063" cy="274637"/>
          </a:xfrm>
          <a:prstGeom prst="rect">
            <a:avLst/>
          </a:prstGeom>
          <a:solidFill>
            <a:srgbClr val="CCEECC"/>
          </a:solidFill>
          <a:ln w="9525">
            <a:solidFill>
              <a:schemeClr val="hlink"/>
            </a:solidFill>
            <a:miter lim="800000"/>
            <a:headEnd/>
            <a:tailEnd/>
          </a:ln>
          <a:effectLst>
            <a:prstShdw prst="shdw17" dist="17961" dir="2700000">
              <a:srgbClr val="5F6C23"/>
            </a:prstShdw>
          </a:effectLst>
        </p:spPr>
        <p:txBody>
          <a:bodyPr wrap="none" anchor="ctr"/>
          <a:lstStyle/>
          <a:p>
            <a:pPr algn="ctr"/>
            <a:endParaRPr lang="de-DE"/>
          </a:p>
        </p:txBody>
      </p:sp>
      <p:sp>
        <p:nvSpPr>
          <p:cNvPr id="36900" name="Text Box 101"/>
          <p:cNvSpPr txBox="1">
            <a:spLocks noChangeArrowheads="1"/>
          </p:cNvSpPr>
          <p:nvPr/>
        </p:nvSpPr>
        <p:spPr bwMode="auto">
          <a:xfrm>
            <a:off x="5783263" y="6034088"/>
            <a:ext cx="102552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rgbClr val="0B5467"/>
            </a:prst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/>
              <a:t>Cortex-M4</a:t>
            </a:r>
            <a:endParaRPr lang="de-DE" sz="1200"/>
          </a:p>
        </p:txBody>
      </p:sp>
      <p:sp>
        <p:nvSpPr>
          <p:cNvPr id="36901" name="Rectangle 103"/>
          <p:cNvSpPr>
            <a:spLocks noChangeArrowheads="1"/>
          </p:cNvSpPr>
          <p:nvPr/>
        </p:nvSpPr>
        <p:spPr bwMode="auto">
          <a:xfrm>
            <a:off x="7059613" y="6034088"/>
            <a:ext cx="1797050" cy="274637"/>
          </a:xfrm>
          <a:prstGeom prst="rect">
            <a:avLst/>
          </a:prstGeom>
          <a:solidFill>
            <a:schemeClr val="tx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6902" name="Text Box 104"/>
          <p:cNvSpPr txBox="1">
            <a:spLocks noChangeArrowheads="1"/>
          </p:cNvSpPr>
          <p:nvPr/>
        </p:nvSpPr>
        <p:spPr bwMode="auto">
          <a:xfrm>
            <a:off x="7059613" y="6034088"/>
            <a:ext cx="17970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rgbClr val="0B5467"/>
            </a:prstShdw>
          </a:effectLst>
        </p:spPr>
        <p:txBody>
          <a:bodyPr lIns="0" r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>
                <a:solidFill>
                  <a:schemeClr val="bg1"/>
                </a:solidFill>
              </a:rPr>
              <a:t>Memory Access Cycles</a:t>
            </a:r>
            <a:endParaRPr lang="de-DE" sz="1200">
              <a:solidFill>
                <a:schemeClr val="bg1"/>
              </a:solidFill>
            </a:endParaRPr>
          </a:p>
        </p:txBody>
      </p:sp>
      <p:sp>
        <p:nvSpPr>
          <p:cNvPr id="22584" name="Text Box 56"/>
          <p:cNvSpPr txBox="1">
            <a:spLocks noChangeArrowheads="1"/>
          </p:cNvSpPr>
          <p:nvPr/>
        </p:nvSpPr>
        <p:spPr bwMode="auto">
          <a:xfrm>
            <a:off x="449263" y="5997575"/>
            <a:ext cx="274478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200" b="0" i="1" dirty="0">
                <a:latin typeface="Arial" pitchFamily="34" charset="0"/>
              </a:rPr>
              <a:t>Cycles: smaller numbers are better</a:t>
            </a:r>
            <a:endParaRPr lang="de-DE" sz="1200" b="0" i="1" dirty="0">
              <a:latin typeface="Arial" pitchFamily="34" charset="0"/>
            </a:endParaRPr>
          </a:p>
        </p:txBody>
      </p:sp>
      <p:sp>
        <p:nvSpPr>
          <p:cNvPr id="36904" name="Text Box 57"/>
          <p:cNvSpPr txBox="1">
            <a:spLocks noChangeArrowheads="1"/>
          </p:cNvSpPr>
          <p:nvPr/>
        </p:nvSpPr>
        <p:spPr bwMode="auto">
          <a:xfrm rot="-5400000">
            <a:off x="956469" y="2926557"/>
            <a:ext cx="7318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rgbClr val="0B5467"/>
            </a:prstShdw>
          </a:effectLst>
        </p:spPr>
        <p:txBody>
          <a:bodyPr lIns="0" r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000">
                <a:solidFill>
                  <a:srgbClr val="DA0005"/>
                </a:solidFill>
              </a:rPr>
              <a:t>- 75%</a:t>
            </a:r>
          </a:p>
        </p:txBody>
      </p:sp>
      <p:sp>
        <p:nvSpPr>
          <p:cNvPr id="36905" name="Text Box 57"/>
          <p:cNvSpPr txBox="1">
            <a:spLocks noChangeArrowheads="1"/>
          </p:cNvSpPr>
          <p:nvPr/>
        </p:nvSpPr>
        <p:spPr bwMode="auto">
          <a:xfrm rot="-5400000">
            <a:off x="2659857" y="2939256"/>
            <a:ext cx="7318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rgbClr val="0B5467"/>
            </a:prstShdw>
          </a:effectLst>
        </p:spPr>
        <p:txBody>
          <a:bodyPr lIns="0" r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000">
                <a:solidFill>
                  <a:srgbClr val="DA0005"/>
                </a:solidFill>
              </a:rPr>
              <a:t>- 35%</a:t>
            </a:r>
          </a:p>
        </p:txBody>
      </p:sp>
      <p:sp>
        <p:nvSpPr>
          <p:cNvPr id="36906" name="Text Box 57"/>
          <p:cNvSpPr txBox="1">
            <a:spLocks noChangeArrowheads="1"/>
          </p:cNvSpPr>
          <p:nvPr/>
        </p:nvSpPr>
        <p:spPr bwMode="auto">
          <a:xfrm rot="-5400000">
            <a:off x="4423569" y="2934494"/>
            <a:ext cx="7318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rgbClr val="0B5467"/>
            </a:prstShdw>
          </a:effectLst>
        </p:spPr>
        <p:txBody>
          <a:bodyPr lIns="0" r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000">
                <a:solidFill>
                  <a:srgbClr val="DA0005"/>
                </a:solidFill>
              </a:rPr>
              <a:t>- 69%</a:t>
            </a:r>
          </a:p>
        </p:txBody>
      </p:sp>
      <p:sp>
        <p:nvSpPr>
          <p:cNvPr id="36907" name="Text Box 57"/>
          <p:cNvSpPr txBox="1">
            <a:spLocks noChangeArrowheads="1"/>
          </p:cNvSpPr>
          <p:nvPr/>
        </p:nvSpPr>
        <p:spPr bwMode="auto">
          <a:xfrm rot="-5400000">
            <a:off x="6157119" y="2929731"/>
            <a:ext cx="7318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rgbClr val="0B5467"/>
            </a:prstShdw>
          </a:effectLst>
        </p:spPr>
        <p:txBody>
          <a:bodyPr lIns="0" r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000">
                <a:solidFill>
                  <a:srgbClr val="DA0005"/>
                </a:solidFill>
              </a:rPr>
              <a:t>- 70%</a:t>
            </a:r>
          </a:p>
        </p:txBody>
      </p:sp>
      <p:sp>
        <p:nvSpPr>
          <p:cNvPr id="36908" name="Text Box 57"/>
          <p:cNvSpPr txBox="1">
            <a:spLocks noChangeArrowheads="1"/>
          </p:cNvSpPr>
          <p:nvPr/>
        </p:nvSpPr>
        <p:spPr bwMode="auto">
          <a:xfrm rot="-5400000">
            <a:off x="7837488" y="2898775"/>
            <a:ext cx="7937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rgbClr val="0B5467"/>
            </a:prstShdw>
          </a:effectLst>
        </p:spPr>
        <p:txBody>
          <a:bodyPr lIns="0" r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000">
                <a:solidFill>
                  <a:srgbClr val="DA0005"/>
                </a:solidFill>
              </a:rPr>
              <a:t>- 91%</a:t>
            </a:r>
          </a:p>
        </p:txBody>
      </p:sp>
      <p:pic>
        <p:nvPicPr>
          <p:cNvPr id="36909" name="Picture 10" descr="SIM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0638" y="582613"/>
            <a:ext cx="3890962" cy="132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910" name="Text Box 5"/>
          <p:cNvSpPr txBox="1">
            <a:spLocks noChangeArrowheads="1"/>
          </p:cNvSpPr>
          <p:nvPr/>
        </p:nvSpPr>
        <p:spPr bwMode="auto">
          <a:xfrm>
            <a:off x="4670425" y="1944688"/>
            <a:ext cx="46466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rgbClr val="0B5467"/>
            </a:prstShdw>
          </a:effectLst>
        </p:spPr>
        <p:txBody>
          <a:bodyPr>
            <a:spAutoFit/>
          </a:bodyPr>
          <a:lstStyle/>
          <a:p>
            <a:pPr algn="ctr"/>
            <a:r>
              <a:rPr lang="en-US" b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en-US" b="0" i="1">
                <a:solidFill>
                  <a:schemeClr val="tx1"/>
                </a:solidFill>
                <a:latin typeface="Verdana" pitchFamily="34" charset="0"/>
              </a:rPr>
              <a:t>On </a:t>
            </a:r>
            <a:r>
              <a:rPr lang="en-US" b="0" i="1">
                <a:solidFill>
                  <a:schemeClr val="tx1"/>
                </a:solidFill>
              </a:rPr>
              <a:t>Cortex-M4</a:t>
            </a:r>
            <a:r>
              <a:rPr lang="en-US" b="0" i="1">
                <a:solidFill>
                  <a:schemeClr val="tx1"/>
                </a:solidFill>
                <a:latin typeface="Verdana" pitchFamily="34" charset="0"/>
              </a:rPr>
              <a:t>: uses SIMD &amp; FPU instructions</a:t>
            </a:r>
            <a:endParaRPr lang="de-DE" b="0" i="1">
              <a:solidFill>
                <a:schemeClr val="tx1"/>
              </a:solidFill>
              <a:latin typeface="Verdana" pitchFamily="34" charset="0"/>
            </a:endParaRPr>
          </a:p>
        </p:txBody>
      </p:sp>
      <p:sp>
        <p:nvSpPr>
          <p:cNvPr id="36911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DSP Library Performance</a:t>
            </a:r>
            <a:endParaRPr lang="de-DE"/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Content Placeholder 2"/>
          <p:cNvSpPr>
            <a:spLocks noGrp="1"/>
          </p:cNvSpPr>
          <p:nvPr>
            <p:ph idx="4294967295"/>
          </p:nvPr>
        </p:nvSpPr>
        <p:spPr>
          <a:xfrm>
            <a:off x="217488" y="839788"/>
            <a:ext cx="8775700" cy="5951537"/>
          </a:xfrm>
        </p:spPr>
        <p:txBody>
          <a:bodyPr/>
          <a:lstStyle/>
          <a:p>
            <a:pPr eaLnBrk="1" hangingPunct="1"/>
            <a:r>
              <a:rPr lang="en-GB" b="1" dirty="0">
                <a:solidFill>
                  <a:schemeClr val="accent6">
                    <a:lumMod val="85000"/>
                  </a:schemeClr>
                </a:solidFill>
                <a:ea typeface="MS PGothic" pitchFamily="34" charset="-128"/>
              </a:rPr>
              <a:t>CMSIS-CORE</a:t>
            </a:r>
            <a:r>
              <a:rPr lang="en-GB" dirty="0">
                <a:solidFill>
                  <a:schemeClr val="accent6">
                    <a:lumMod val="85000"/>
                  </a:schemeClr>
                </a:solidFill>
                <a:ea typeface="MS PGothic" pitchFamily="34" charset="-128"/>
              </a:rPr>
              <a:t>: Standard API for all Cortex-M Processors</a:t>
            </a:r>
          </a:p>
          <a:p>
            <a:pPr lvl="1" eaLnBrk="1" hangingPunct="1"/>
            <a:r>
              <a:rPr lang="en-GB" dirty="0">
                <a:solidFill>
                  <a:schemeClr val="accent6">
                    <a:lumMod val="85000"/>
                  </a:schemeClr>
                </a:solidFill>
                <a:ea typeface="MS PGothic" pitchFamily="34" charset="-128"/>
              </a:rPr>
              <a:t>Standardized interface for Cortex-M0, M3, M4 and future processors</a:t>
            </a:r>
          </a:p>
          <a:p>
            <a:pPr lvl="1" eaLnBrk="1" hangingPunct="1"/>
            <a:r>
              <a:rPr lang="en-GB" dirty="0">
                <a:solidFill>
                  <a:schemeClr val="accent6">
                    <a:lumMod val="85000"/>
                  </a:schemeClr>
                </a:solidFill>
                <a:ea typeface="MS PGothic" pitchFamily="34" charset="-128"/>
              </a:rPr>
              <a:t>SIMD Intrinsic Functions for Cortex-M4 instruction enhancements</a:t>
            </a:r>
          </a:p>
          <a:p>
            <a:pPr eaLnBrk="1" hangingPunct="1">
              <a:lnSpc>
                <a:spcPct val="60000"/>
              </a:lnSpc>
            </a:pPr>
            <a:endParaRPr lang="en-GB" sz="1400" dirty="0">
              <a:solidFill>
                <a:schemeClr val="accent6">
                  <a:lumMod val="85000"/>
                </a:schemeClr>
              </a:solidFill>
              <a:ea typeface="MS PGothic" pitchFamily="34" charset="-128"/>
            </a:endParaRPr>
          </a:p>
          <a:p>
            <a:pPr eaLnBrk="1" hangingPunct="1"/>
            <a:r>
              <a:rPr lang="en-GB" b="1" dirty="0">
                <a:solidFill>
                  <a:schemeClr val="accent6">
                    <a:lumMod val="85000"/>
                  </a:schemeClr>
                </a:solidFill>
                <a:ea typeface="MS PGothic" pitchFamily="34" charset="-128"/>
              </a:rPr>
              <a:t>CMSIS-DSP</a:t>
            </a:r>
            <a:r>
              <a:rPr lang="en-GB" dirty="0">
                <a:solidFill>
                  <a:schemeClr val="accent6">
                    <a:lumMod val="85000"/>
                  </a:schemeClr>
                </a:solidFill>
                <a:ea typeface="MS PGothic" pitchFamily="34" charset="-128"/>
              </a:rPr>
              <a:t>: DSP Library Collection with 61 Functions</a:t>
            </a:r>
          </a:p>
          <a:p>
            <a:pPr lvl="1" eaLnBrk="1" hangingPunct="1"/>
            <a:r>
              <a:rPr lang="en-GB" dirty="0">
                <a:solidFill>
                  <a:schemeClr val="accent6">
                    <a:lumMod val="85000"/>
                  </a:schemeClr>
                </a:solidFill>
                <a:ea typeface="MS PGothic" pitchFamily="34" charset="-128"/>
              </a:rPr>
              <a:t>Data types: Fixed (fractional q7, q15, q31) and Float-Point</a:t>
            </a:r>
          </a:p>
          <a:p>
            <a:pPr lvl="1" eaLnBrk="1" hangingPunct="1"/>
            <a:r>
              <a:rPr lang="en-GB" dirty="0">
                <a:solidFill>
                  <a:schemeClr val="accent6">
                    <a:lumMod val="85000"/>
                  </a:schemeClr>
                </a:solidFill>
                <a:ea typeface="MS PGothic" pitchFamily="34" charset="-128"/>
              </a:rPr>
              <a:t>Optimized for Cortex-M4, but also available for Cortex-M0, M3</a:t>
            </a:r>
          </a:p>
          <a:p>
            <a:pPr lvl="1" eaLnBrk="1" hangingPunct="1"/>
            <a:endParaRPr lang="en-GB" sz="1200" dirty="0">
              <a:solidFill>
                <a:schemeClr val="tx1"/>
              </a:solidFill>
              <a:ea typeface="MS PGothic" pitchFamily="34" charset="-128"/>
            </a:endParaRPr>
          </a:p>
          <a:p>
            <a:pPr eaLnBrk="1" hangingPunct="1"/>
            <a:r>
              <a:rPr lang="en-GB" b="1" dirty="0">
                <a:solidFill>
                  <a:schemeClr val="tx1"/>
                </a:solidFill>
                <a:ea typeface="MS PGothic" pitchFamily="34" charset="-128"/>
              </a:rPr>
              <a:t>CMSIS-RTOS</a:t>
            </a:r>
            <a:r>
              <a:rPr lang="en-GB" dirty="0">
                <a:solidFill>
                  <a:schemeClr val="tx1"/>
                </a:solidFill>
                <a:ea typeface="MS PGothic" pitchFamily="34" charset="-128"/>
              </a:rPr>
              <a:t>: Standard API for Real-Time OS Vendors</a:t>
            </a:r>
          </a:p>
          <a:p>
            <a:pPr lvl="1" eaLnBrk="1" hangingPunct="1"/>
            <a:r>
              <a:rPr lang="en-GB" dirty="0">
                <a:solidFill>
                  <a:schemeClr val="tx1"/>
                </a:solidFill>
                <a:ea typeface="MS PGothic" pitchFamily="34" charset="-128"/>
              </a:rPr>
              <a:t>Standardized Interface to Real-Time Operating Systems</a:t>
            </a:r>
          </a:p>
          <a:p>
            <a:pPr lvl="1" eaLnBrk="1" hangingPunct="1"/>
            <a:r>
              <a:rPr lang="en-GB" dirty="0">
                <a:solidFill>
                  <a:schemeClr val="tx1"/>
                </a:solidFill>
                <a:ea typeface="MS PGothic" pitchFamily="34" charset="-128"/>
              </a:rPr>
              <a:t>Enables Software Templates, Middleware, Libraries, etc.</a:t>
            </a:r>
          </a:p>
          <a:p>
            <a:pPr lvl="1" eaLnBrk="1" hangingPunct="1"/>
            <a:endParaRPr lang="en-GB" sz="1200" dirty="0">
              <a:solidFill>
                <a:schemeClr val="tx1"/>
              </a:solidFill>
              <a:ea typeface="MS PGothic" pitchFamily="34" charset="-128"/>
            </a:endParaRPr>
          </a:p>
          <a:p>
            <a:pPr eaLnBrk="1" hangingPunct="1"/>
            <a:r>
              <a:rPr lang="en-GB" b="1" dirty="0">
                <a:solidFill>
                  <a:schemeClr val="accent6">
                    <a:lumMod val="85000"/>
                  </a:schemeClr>
                </a:solidFill>
                <a:ea typeface="MS PGothic" pitchFamily="34" charset="-128"/>
              </a:rPr>
              <a:t>CMSIS-SVD</a:t>
            </a:r>
            <a:r>
              <a:rPr lang="en-GB" dirty="0">
                <a:solidFill>
                  <a:schemeClr val="accent6">
                    <a:lumMod val="85000"/>
                  </a:schemeClr>
                </a:solidFill>
                <a:ea typeface="MS PGothic" pitchFamily="34" charset="-128"/>
              </a:rPr>
              <a:t>: System View Description for Peripherals</a:t>
            </a:r>
          </a:p>
          <a:p>
            <a:pPr lvl="1" eaLnBrk="1" hangingPunct="1"/>
            <a:r>
              <a:rPr lang="en-GB" dirty="0">
                <a:solidFill>
                  <a:schemeClr val="accent6">
                    <a:lumMod val="85000"/>
                  </a:schemeClr>
                </a:solidFill>
                <a:ea typeface="MS PGothic" pitchFamily="34" charset="-128"/>
              </a:rPr>
              <a:t>Peripheral Awareness for Debuggers</a:t>
            </a:r>
          </a:p>
          <a:p>
            <a:pPr lvl="1" eaLnBrk="1" hangingPunct="1"/>
            <a:r>
              <a:rPr lang="en-GB" dirty="0">
                <a:solidFill>
                  <a:schemeClr val="accent6">
                    <a:lumMod val="85000"/>
                  </a:schemeClr>
                </a:solidFill>
                <a:ea typeface="MS PGothic" pitchFamily="34" charset="-128"/>
              </a:rPr>
              <a:t>Header file generation for Peripheral Register + Interrupt Definitions</a:t>
            </a:r>
          </a:p>
          <a:p>
            <a:pPr lvl="1" eaLnBrk="1" hangingPunct="1">
              <a:buClr>
                <a:srgbClr val="FF9933"/>
              </a:buClr>
            </a:pPr>
            <a:endParaRPr lang="en-GB" sz="700" dirty="0">
              <a:solidFill>
                <a:srgbClr val="1D315B"/>
              </a:solidFill>
              <a:ea typeface="MS PGothic" pitchFamily="34" charset="-128"/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GB" sz="3500">
                <a:ea typeface="MS PGothic" pitchFamily="34" charset="-128"/>
              </a:rPr>
              <a:t>CMSIS Version 3: Components</a:t>
            </a:r>
            <a:endParaRPr lang="en-GB" sz="3500">
              <a:solidFill>
                <a:schemeClr val="tx1"/>
              </a:solidFill>
              <a:ea typeface="MS PGothic" pitchFamily="34" charset="-128"/>
            </a:endParaRP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/>
              <a:t>CMSIS-RTOS API: Motivation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323850" y="933450"/>
            <a:ext cx="8543925" cy="532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65113" indent="-2651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2000" b="0" kern="0" dirty="0">
                <a:latin typeface="+mn-lt"/>
                <a:ea typeface="+mn-ea"/>
              </a:rPr>
              <a:t>Provide a standardized API for software components</a:t>
            </a:r>
          </a:p>
          <a:p>
            <a:pPr marL="722313" lvl="1" indent="-2651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1800" b="0" kern="0" dirty="0">
                <a:latin typeface="+mn-lt"/>
                <a:ea typeface="+mn-ea"/>
              </a:rPr>
              <a:t>Stimulate standard middleware development</a:t>
            </a:r>
          </a:p>
          <a:p>
            <a:pPr marL="722313" lvl="1" indent="-2651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1800" b="0" kern="0" dirty="0">
                <a:latin typeface="+mn-lt"/>
                <a:ea typeface="+mn-ea"/>
              </a:rPr>
              <a:t>Provide platform for Java (JVM) or UML (both need an RTOS)</a:t>
            </a:r>
          </a:p>
          <a:p>
            <a:pPr marL="722313" lvl="1" indent="-2651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1800" b="0" kern="0" dirty="0">
                <a:latin typeface="+mn-lt"/>
                <a:ea typeface="+mn-ea"/>
              </a:rPr>
              <a:t>Enable standard project templates from </a:t>
            </a:r>
            <a:r>
              <a:rPr lang="en-US" sz="1800" b="0" kern="0" dirty="0" err="1">
                <a:latin typeface="+mn-lt"/>
                <a:ea typeface="+mn-ea"/>
              </a:rPr>
              <a:t>SiPs</a:t>
            </a:r>
            <a:r>
              <a:rPr lang="en-US" sz="1800" b="0" kern="0" dirty="0">
                <a:latin typeface="+mn-lt"/>
                <a:ea typeface="+mn-ea"/>
              </a:rPr>
              <a:t> (i.e. motor control)</a:t>
            </a:r>
          </a:p>
          <a:p>
            <a:pPr marL="722313" lvl="1" indent="-2651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1800" b="0" kern="0" dirty="0">
                <a:latin typeface="+mn-lt"/>
                <a:ea typeface="+mn-ea"/>
              </a:rPr>
              <a:t>Simplify usage of CMSIS-DSP Library</a:t>
            </a:r>
          </a:p>
          <a:p>
            <a:pPr marL="265113" indent="-265113" eaLnBrk="0" fontAlgn="ctr" hangingPunct="0">
              <a:lnSpc>
                <a:spcPct val="150000"/>
              </a:lnSpc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2000" b="0" kern="0" dirty="0">
                <a:latin typeface="+mn-lt"/>
                <a:ea typeface="+mn-ea"/>
              </a:rPr>
              <a:t>Simplify programming of Cortex-M based devices</a:t>
            </a:r>
          </a:p>
          <a:p>
            <a:pPr marL="722313" lvl="1" indent="-2651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1800" b="0" kern="0" dirty="0">
                <a:latin typeface="+mn-lt"/>
                <a:ea typeface="+mn-ea"/>
              </a:rPr>
              <a:t>Provide </a:t>
            </a:r>
            <a:r>
              <a:rPr lang="en-US" sz="1800" b="0" kern="0" dirty="0" err="1">
                <a:latin typeface="+mn-lt"/>
                <a:ea typeface="+mn-ea"/>
              </a:rPr>
              <a:t>SiPs</a:t>
            </a:r>
            <a:r>
              <a:rPr lang="en-US" sz="1800" b="0" kern="0" dirty="0">
                <a:latin typeface="+mn-lt"/>
                <a:ea typeface="+mn-ea"/>
              </a:rPr>
              <a:t> and middleware industry with standard RTOS APIs</a:t>
            </a:r>
          </a:p>
          <a:p>
            <a:pPr marL="722313" lvl="1" indent="-2651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1800" b="0" kern="0" dirty="0">
                <a:latin typeface="+mn-lt"/>
                <a:ea typeface="+mn-ea"/>
              </a:rPr>
              <a:t>Reduce learning curve for programmers</a:t>
            </a:r>
          </a:p>
          <a:p>
            <a:pPr marL="265113" indent="-265113" eaLnBrk="0" fontAlgn="ctr" hangingPunct="0">
              <a:lnSpc>
                <a:spcPct val="150000"/>
              </a:lnSpc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2000" b="0" kern="0" dirty="0"/>
              <a:t>API designed with the vision for:</a:t>
            </a:r>
          </a:p>
          <a:p>
            <a:pPr marL="722313" lvl="1" indent="-2651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1800" b="0" u="sng" kern="0" dirty="0"/>
              <a:t>MPU</a:t>
            </a:r>
            <a:r>
              <a:rPr lang="en-US" sz="1800" b="0" kern="0" dirty="0"/>
              <a:t> access protection and </a:t>
            </a:r>
            <a:r>
              <a:rPr lang="en-US" sz="1800" b="0" u="sng" kern="0" dirty="0"/>
              <a:t>multi-processor</a:t>
            </a:r>
            <a:r>
              <a:rPr lang="en-US" sz="1800" b="0" kern="0" dirty="0"/>
              <a:t> systems</a:t>
            </a:r>
          </a:p>
          <a:p>
            <a:pPr marL="722313" lvl="1" indent="-2651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1800" b="0" kern="0" dirty="0"/>
              <a:t>Software eco system that allows application sharing (</a:t>
            </a:r>
            <a:r>
              <a:rPr lang="en-US" sz="1800" b="0" u="sng" kern="0" dirty="0" err="1"/>
              <a:t>AppStore</a:t>
            </a:r>
            <a:r>
              <a:rPr lang="en-US" sz="1800" b="0" kern="0" dirty="0"/>
              <a:t>)</a:t>
            </a:r>
          </a:p>
          <a:p>
            <a:pPr marL="265113" indent="-265113" eaLnBrk="0" fontAlgn="ctr" hangingPunct="0">
              <a:lnSpc>
                <a:spcPct val="150000"/>
              </a:lnSpc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2000" b="0" kern="0" dirty="0"/>
              <a:t>RTOS vendor competition will encourage optimization for Cortex-M</a:t>
            </a:r>
            <a:endParaRPr lang="en-US" sz="2400" b="0" kern="0" dirty="0"/>
          </a:p>
          <a:p>
            <a:pPr marL="722313" lvl="1" indent="-2651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1800" b="0" kern="0" dirty="0"/>
              <a:t>Use Cortex-M processor features (LDEX, STEX, WFE, WFI)</a:t>
            </a:r>
          </a:p>
          <a:p>
            <a:pPr marL="722313" lvl="1" indent="-2651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1800" b="0" kern="0" dirty="0"/>
              <a:t>Use </a:t>
            </a:r>
            <a:r>
              <a:rPr lang="en-US" sz="1800" b="0" kern="0" dirty="0" err="1"/>
              <a:t>CoreSight</a:t>
            </a:r>
            <a:r>
              <a:rPr lang="en-US" sz="1800" b="0" kern="0" dirty="0"/>
              <a:t> for Kernel-aware debugging</a:t>
            </a:r>
          </a:p>
          <a:p>
            <a:pPr marL="265113" indent="-265113" eaLnBrk="0" fontAlgn="ctr" hangingPunct="0">
              <a:lnSpc>
                <a:spcPct val="200000"/>
              </a:lnSpc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endParaRPr lang="en-US" sz="2400" b="0" kern="0" dirty="0">
              <a:latin typeface="+mn-lt"/>
              <a:ea typeface="+mn-ea"/>
            </a:endParaRP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0" y="2125683"/>
            <a:ext cx="9144000" cy="4265592"/>
          </a:xfrm>
          <a:prstGeom prst="rect">
            <a:avLst/>
          </a:prstGeom>
          <a:solidFill>
            <a:schemeClr val="accent6">
              <a:lumMod val="95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37891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/>
              <a:t>CMSIS-RTOS: Minimum Requirements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323850" y="857250"/>
            <a:ext cx="8543925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65113" indent="-2651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2000" b="0" kern="0" dirty="0">
                <a:latin typeface="+mn-lt"/>
                <a:ea typeface="+mn-ea"/>
              </a:rPr>
              <a:t>Preemptive context switching with multiple priorities</a:t>
            </a:r>
          </a:p>
          <a:p>
            <a:pPr marL="265113" indent="-2651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2000" b="0" kern="0" dirty="0" err="1">
                <a:latin typeface="+mn-lt"/>
                <a:ea typeface="+mn-ea"/>
              </a:rPr>
              <a:t>Mutex</a:t>
            </a:r>
            <a:r>
              <a:rPr lang="en-US" sz="2000" b="0" kern="0" dirty="0">
                <a:latin typeface="+mn-lt"/>
                <a:ea typeface="+mn-ea"/>
              </a:rPr>
              <a:t>, Semaphore, Event signal, and Time management</a:t>
            </a:r>
          </a:p>
          <a:p>
            <a:pPr marL="265113" indent="-2651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2000" b="0" kern="0" dirty="0">
                <a:latin typeface="+mn-lt"/>
                <a:ea typeface="+mn-ea"/>
              </a:rPr>
              <a:t>Message queue and Mail queue that works with interrupts</a:t>
            </a:r>
          </a:p>
          <a:p>
            <a:pPr marL="265113" indent="-2651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endParaRPr lang="en-US" sz="500" b="0" kern="0" dirty="0">
              <a:latin typeface="+mn-lt"/>
              <a:ea typeface="+mn-ea"/>
            </a:endParaRPr>
          </a:p>
          <a:p>
            <a:pPr marL="265113" indent="-2651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defRPr/>
            </a:pPr>
            <a:r>
              <a:rPr lang="en-US" sz="2400" kern="0" dirty="0"/>
              <a:t>Optional features that allow differentiation:</a:t>
            </a:r>
          </a:p>
          <a:p>
            <a:pPr marL="265113" indent="-2651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2000" b="0" kern="0" dirty="0"/>
              <a:t>Generic Wait function; i.e. with support of time intervals</a:t>
            </a:r>
          </a:p>
          <a:p>
            <a:pPr marL="265113" indent="-2651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2000" b="0" kern="0" dirty="0"/>
              <a:t>Support of MPU</a:t>
            </a:r>
          </a:p>
          <a:p>
            <a:pPr marL="265113" indent="-2651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2000" b="0" kern="0" dirty="0"/>
              <a:t>Zero-copy mail queue</a:t>
            </a:r>
          </a:p>
          <a:p>
            <a:pPr marL="722313" lvl="1" indent="-2651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2000" b="0" kern="0" dirty="0"/>
              <a:t>Support multi-processor systems; support for DMA controller</a:t>
            </a:r>
          </a:p>
          <a:p>
            <a:pPr marL="265113" indent="-2651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2000" b="0" kern="0" dirty="0"/>
              <a:t>Deterministic context switching; round-robin context switching</a:t>
            </a:r>
          </a:p>
          <a:p>
            <a:pPr marL="722313" lvl="1" indent="-2651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2000" b="0" kern="0" dirty="0"/>
              <a:t>Dead look avoidance i.e. with priority inversion</a:t>
            </a:r>
          </a:p>
          <a:p>
            <a:pPr marL="265113" indent="-2651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2000" b="0" kern="0" dirty="0"/>
              <a:t>No interrupt disable on Cortex-M3/M4</a:t>
            </a:r>
          </a:p>
          <a:p>
            <a:pPr marL="722313" lvl="1" indent="-2651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2000" b="0" kern="0" dirty="0"/>
              <a:t>Usage of Cortex-M3/M4 instructions (i.e. LDEX, STEX)</a:t>
            </a:r>
          </a:p>
          <a:p>
            <a:pPr marL="265113" indent="-2651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2000" b="0" kern="0" dirty="0"/>
              <a:t>Suitable for all Cortex-M processor variants;</a:t>
            </a:r>
          </a:p>
          <a:p>
            <a:pPr marL="722313" lvl="1" indent="-2651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2000" b="0" kern="0" dirty="0"/>
              <a:t>Supported by all CMSIS Compiler and Debug vendors</a:t>
            </a:r>
          </a:p>
          <a:p>
            <a:pPr marL="265113" indent="-2651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endParaRPr lang="en-US" sz="2000" b="0" kern="0" dirty="0"/>
          </a:p>
          <a:p>
            <a:pPr marL="265113" indent="-2651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endParaRPr lang="en-US" sz="2000" b="0" kern="0" dirty="0"/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/>
              <a:t>CMSIS-RTOS: API Structure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4283100" y="1978925"/>
            <a:ext cx="4478763" cy="105087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0" name="Down Arrow 9"/>
          <p:cNvSpPr/>
          <p:nvPr/>
        </p:nvSpPr>
        <p:spPr bwMode="auto">
          <a:xfrm>
            <a:off x="5008728" y="1746913"/>
            <a:ext cx="288784" cy="704973"/>
          </a:xfrm>
          <a:prstGeom prst="downArrow">
            <a:avLst>
              <a:gd name="adj1" fmla="val 25770"/>
              <a:gd name="adj2" fmla="val 50000"/>
            </a:avLst>
          </a:prstGeom>
          <a:solidFill>
            <a:schemeClr val="accent1">
              <a:lumMod val="75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3" name="Rectangle 37"/>
          <p:cNvSpPr>
            <a:spLocks noChangeArrowheads="1"/>
          </p:cNvSpPr>
          <p:nvPr/>
        </p:nvSpPr>
        <p:spPr bwMode="auto">
          <a:xfrm>
            <a:off x="4299045" y="3234523"/>
            <a:ext cx="4462818" cy="793750"/>
          </a:xfrm>
          <a:prstGeom prst="rect">
            <a:avLst/>
          </a:prstGeom>
          <a:solidFill>
            <a:srgbClr val="00B0F0"/>
          </a:solidFill>
          <a:ln w="7620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 b="0" dirty="0"/>
              <a:t>Real Time Kernel</a:t>
            </a:r>
            <a:br>
              <a:rPr lang="en-US" sz="1800" b="0" dirty="0"/>
            </a:br>
            <a:r>
              <a:rPr lang="en-US" sz="1800" b="0" dirty="0"/>
              <a:t>(3</a:t>
            </a:r>
            <a:r>
              <a:rPr lang="en-US" sz="1800" b="0" baseline="30000" dirty="0"/>
              <a:t>rd</a:t>
            </a:r>
            <a:r>
              <a:rPr lang="en-US" sz="1800" b="0" dirty="0"/>
              <a:t> Party)</a:t>
            </a:r>
          </a:p>
        </p:txBody>
      </p:sp>
      <p:sp>
        <p:nvSpPr>
          <p:cNvPr id="35" name="Down Arrow 34"/>
          <p:cNvSpPr/>
          <p:nvPr/>
        </p:nvSpPr>
        <p:spPr bwMode="auto">
          <a:xfrm>
            <a:off x="7674723" y="3004336"/>
            <a:ext cx="284162" cy="265112"/>
          </a:xfrm>
          <a:prstGeom prst="downArrow">
            <a:avLst>
              <a:gd name="adj1" fmla="val 25770"/>
              <a:gd name="adj2" fmla="val 50000"/>
            </a:avLst>
          </a:prstGeom>
          <a:solidFill>
            <a:schemeClr val="accent1">
              <a:lumMod val="75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6" name="Rectangle 43"/>
          <p:cNvSpPr>
            <a:spLocks noChangeArrowheads="1"/>
          </p:cNvSpPr>
          <p:nvPr/>
        </p:nvSpPr>
        <p:spPr bwMode="auto">
          <a:xfrm>
            <a:off x="6930185" y="2464586"/>
            <a:ext cx="1831678" cy="568325"/>
          </a:xfrm>
          <a:prstGeom prst="rect">
            <a:avLst/>
          </a:prstGeom>
          <a:solidFill>
            <a:srgbClr val="E377AA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b="0" dirty="0"/>
              <a:t>Function call </a:t>
            </a:r>
            <a:br>
              <a:rPr lang="en-US" sz="1600" b="0" dirty="0"/>
            </a:br>
            <a:r>
              <a:rPr lang="en-US" sz="1600" b="0" dirty="0"/>
              <a:t>translation</a:t>
            </a:r>
          </a:p>
        </p:txBody>
      </p:sp>
      <p:sp>
        <p:nvSpPr>
          <p:cNvPr id="38" name="Down Arrow 37"/>
          <p:cNvSpPr/>
          <p:nvPr/>
        </p:nvSpPr>
        <p:spPr bwMode="auto">
          <a:xfrm>
            <a:off x="7670042" y="1746913"/>
            <a:ext cx="303131" cy="704973"/>
          </a:xfrm>
          <a:prstGeom prst="downArrow">
            <a:avLst>
              <a:gd name="adj1" fmla="val 25770"/>
              <a:gd name="adj2" fmla="val 50000"/>
            </a:avLst>
          </a:prstGeom>
          <a:solidFill>
            <a:schemeClr val="accent1">
              <a:lumMod val="75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0" name="Rectangle 39"/>
          <p:cNvSpPr/>
          <p:nvPr/>
        </p:nvSpPr>
        <p:spPr bwMode="auto">
          <a:xfrm>
            <a:off x="4283100" y="955344"/>
            <a:ext cx="4478763" cy="791569"/>
          </a:xfrm>
          <a:prstGeom prst="rect">
            <a:avLst/>
          </a:prstGeom>
          <a:solidFill>
            <a:schemeClr val="accent5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 b="0" dirty="0"/>
              <a:t>Application Code</a:t>
            </a:r>
          </a:p>
          <a:p>
            <a:pPr algn="ctr">
              <a:defRPr/>
            </a:pPr>
            <a:br>
              <a:rPr lang="en-US" sz="500" b="0" dirty="0"/>
            </a:br>
            <a:r>
              <a:rPr lang="en-US" sz="1800" dirty="0">
                <a:latin typeface="Courier New" pitchFamily="49" charset="0"/>
                <a:cs typeface="Courier New" pitchFamily="49" charset="0"/>
              </a:rPr>
              <a:t>main    thread   interrupt</a:t>
            </a:r>
          </a:p>
        </p:txBody>
      </p:sp>
      <p:sp>
        <p:nvSpPr>
          <p:cNvPr id="47" name="Down Arrow 46"/>
          <p:cNvSpPr/>
          <p:nvPr/>
        </p:nvSpPr>
        <p:spPr bwMode="auto">
          <a:xfrm rot="16200000">
            <a:off x="6288646" y="2254855"/>
            <a:ext cx="237607" cy="1023227"/>
          </a:xfrm>
          <a:prstGeom prst="downArrow">
            <a:avLst>
              <a:gd name="adj1" fmla="val 25770"/>
              <a:gd name="adj2" fmla="val 50000"/>
            </a:avLst>
          </a:prstGeom>
          <a:solidFill>
            <a:schemeClr val="accent1">
              <a:lumMod val="75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8" name="Rectangle 24"/>
          <p:cNvSpPr>
            <a:spLocks noChangeArrowheads="1"/>
          </p:cNvSpPr>
          <p:nvPr/>
        </p:nvSpPr>
        <p:spPr bwMode="auto">
          <a:xfrm>
            <a:off x="4285397" y="2462998"/>
            <a:ext cx="1616953" cy="557213"/>
          </a:xfrm>
          <a:prstGeom prst="rect">
            <a:avLst/>
          </a:prstGeom>
          <a:solidFill>
            <a:srgbClr val="E377AA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b="0" dirty="0"/>
              <a:t>Object definition</a:t>
            </a:r>
          </a:p>
          <a:p>
            <a:pPr algn="ctr"/>
            <a:r>
              <a:rPr lang="en-US" sz="1600" b="0" dirty="0"/>
              <a:t>via macros</a:t>
            </a:r>
          </a:p>
        </p:txBody>
      </p:sp>
      <p:sp>
        <p:nvSpPr>
          <p:cNvPr id="51" name="Rectangle 43"/>
          <p:cNvSpPr>
            <a:spLocks noChangeArrowheads="1"/>
          </p:cNvSpPr>
          <p:nvPr/>
        </p:nvSpPr>
        <p:spPr bwMode="auto">
          <a:xfrm>
            <a:off x="5472753" y="1866360"/>
            <a:ext cx="2058266" cy="568325"/>
          </a:xfrm>
          <a:prstGeom prst="rect">
            <a:avLst/>
          </a:prstGeom>
          <a:noFill/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 dirty="0"/>
              <a:t>CMSIS-RTOS API</a:t>
            </a:r>
          </a:p>
        </p:txBody>
      </p:sp>
      <p:sp>
        <p:nvSpPr>
          <p:cNvPr id="52" name="Rectangle 43"/>
          <p:cNvSpPr>
            <a:spLocks noChangeArrowheads="1"/>
          </p:cNvSpPr>
          <p:nvPr/>
        </p:nvSpPr>
        <p:spPr bwMode="auto">
          <a:xfrm>
            <a:off x="5352198" y="2332658"/>
            <a:ext cx="2058266" cy="568325"/>
          </a:xfrm>
          <a:prstGeom prst="rect">
            <a:avLst/>
          </a:prstGeom>
          <a:noFill/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b="0" dirty="0"/>
              <a:t>Objects</a:t>
            </a:r>
          </a:p>
        </p:txBody>
      </p:sp>
      <p:sp>
        <p:nvSpPr>
          <p:cNvPr id="14" name="Content Placeholder 2"/>
          <p:cNvSpPr txBox="1">
            <a:spLocks/>
          </p:cNvSpPr>
          <p:nvPr/>
        </p:nvSpPr>
        <p:spPr bwMode="auto">
          <a:xfrm>
            <a:off x="323850" y="933450"/>
            <a:ext cx="8963058" cy="532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65113" indent="-2651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defRPr/>
            </a:pPr>
            <a:r>
              <a:rPr lang="en-US" sz="2400" b="0" kern="0" dirty="0">
                <a:latin typeface="+mn-lt"/>
                <a:ea typeface="+mn-ea"/>
              </a:rPr>
              <a:t>API Design Considerations</a:t>
            </a:r>
          </a:p>
          <a:p>
            <a:pPr marL="227013" lvl="1" indent="-2270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1600" b="0" kern="0" dirty="0">
                <a:latin typeface="+mn-lt"/>
                <a:ea typeface="+mn-ea"/>
              </a:rPr>
              <a:t>Suitable for all Cortex-M Processors</a:t>
            </a:r>
          </a:p>
          <a:p>
            <a:pPr marL="227013" lvl="1" indent="-2270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1600" b="0" kern="0" dirty="0">
                <a:latin typeface="+mn-lt"/>
                <a:ea typeface="+mn-ea"/>
              </a:rPr>
              <a:t>Small memory foot print</a:t>
            </a:r>
          </a:p>
          <a:p>
            <a:pPr marL="227013" lvl="1" indent="-2270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1600" b="0" kern="0" dirty="0">
                <a:latin typeface="+mn-lt"/>
                <a:ea typeface="+mn-ea"/>
              </a:rPr>
              <a:t>Scalable functionality</a:t>
            </a:r>
          </a:p>
          <a:p>
            <a:pPr marL="227013" lvl="1" indent="-2270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1600" b="0" kern="0" dirty="0">
                <a:latin typeface="+mn-lt"/>
                <a:ea typeface="+mn-ea"/>
              </a:rPr>
              <a:t>Prepared for MPU support</a:t>
            </a:r>
          </a:p>
          <a:p>
            <a:pPr marL="227013" lvl="1" indent="-2270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1600" b="0" kern="0" dirty="0">
                <a:latin typeface="+mn-lt"/>
                <a:ea typeface="+mn-ea"/>
              </a:rPr>
              <a:t>Prepared for multi-processor systems</a:t>
            </a:r>
          </a:p>
          <a:p>
            <a:pPr marL="227013" lvl="1" indent="-2270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endParaRPr lang="en-US" sz="1200" b="0" kern="0" dirty="0">
              <a:latin typeface="+mn-lt"/>
              <a:ea typeface="+mn-ea"/>
            </a:endParaRPr>
          </a:p>
          <a:p>
            <a:pPr marL="265113" indent="-2651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defRPr/>
            </a:pPr>
            <a:r>
              <a:rPr lang="en-US" sz="2400" b="0" kern="0" dirty="0">
                <a:latin typeface="+mn-lt"/>
                <a:ea typeface="+mn-ea"/>
              </a:rPr>
              <a:t>Object Definition</a:t>
            </a:r>
          </a:p>
          <a:p>
            <a:pPr marL="227013" lvl="1" indent="-2270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1600" b="0" kern="0" dirty="0"/>
              <a:t>With type information that allows</a:t>
            </a:r>
            <a:br>
              <a:rPr lang="en-US" sz="1600" b="0" kern="0" dirty="0"/>
            </a:br>
            <a:r>
              <a:rPr lang="en-US" sz="1600" b="0" kern="0" dirty="0"/>
              <a:t>type checking and debug views</a:t>
            </a:r>
          </a:p>
          <a:p>
            <a:pPr marL="227013" lvl="1" indent="-2270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1600" b="0" kern="0" dirty="0"/>
              <a:t>Abstracted via macros to allow implementation specific internal data structures</a:t>
            </a:r>
          </a:p>
          <a:p>
            <a:pPr marL="227013" lvl="1" indent="-2270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endParaRPr lang="en-US" sz="1200" b="0" kern="0" dirty="0"/>
          </a:p>
          <a:p>
            <a:pPr marL="265113" indent="-2651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defRPr/>
            </a:pPr>
            <a:r>
              <a:rPr lang="en-US" sz="2400" b="0" kern="0" dirty="0"/>
              <a:t>API Functions and Function Call Translation</a:t>
            </a:r>
          </a:p>
          <a:p>
            <a:pPr marL="227013" lvl="1" indent="-2270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1600" b="0" kern="0" dirty="0"/>
              <a:t>Powerful, flexible API functions. Optional: ‘main’ starts as thread and functional groups.</a:t>
            </a:r>
          </a:p>
          <a:p>
            <a:pPr marL="227013" lvl="1" indent="-2270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1600" b="0" kern="0" dirty="0"/>
              <a:t>API calls possible from threads or interrupts; illegal calls form interrupts are rejected</a:t>
            </a:r>
          </a:p>
          <a:p>
            <a:pPr marL="227013" lvl="1" indent="-2270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1600" b="0" kern="0" dirty="0"/>
              <a:t>Converts CMSIS-RTOS API calls to 3</a:t>
            </a:r>
            <a:r>
              <a:rPr lang="en-US" sz="1600" b="0" kern="0" baseline="30000" dirty="0"/>
              <a:t>rd</a:t>
            </a:r>
            <a:r>
              <a:rPr lang="en-US" sz="1600" b="0" kern="0" dirty="0"/>
              <a:t> party RTOS functions</a:t>
            </a:r>
          </a:p>
          <a:p>
            <a:pPr marL="227013" lvl="1" indent="-2270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1600" b="0" kern="0" dirty="0"/>
              <a:t>Kernel Objects only referenced by address; allows MPU protection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/>
              <a:t>CMSIS-RTOS: Function Overview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846139"/>
            <a:ext cx="3789479" cy="5539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66305" y="813455"/>
            <a:ext cx="3352232" cy="5493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TextBox 16"/>
          <p:cNvSpPr txBox="1"/>
          <p:nvPr/>
        </p:nvSpPr>
        <p:spPr>
          <a:xfrm>
            <a:off x="7007241" y="5998832"/>
            <a:ext cx="21367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$ optional functions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GB" dirty="0"/>
              <a:t>Files for CMSIS-RTOS </a:t>
            </a:r>
            <a:r>
              <a:rPr lang="en-US" dirty="0"/>
              <a:t>Layer</a:t>
            </a:r>
            <a:r>
              <a:rPr lang="en-US" b="0" dirty="0"/>
              <a:t> </a:t>
            </a:r>
            <a:endParaRPr lang="en-GB" b="0" dirty="0"/>
          </a:p>
        </p:txBody>
      </p:sp>
      <p:grpSp>
        <p:nvGrpSpPr>
          <p:cNvPr id="21" name="Group 20"/>
          <p:cNvGrpSpPr/>
          <p:nvPr/>
        </p:nvGrpSpPr>
        <p:grpSpPr>
          <a:xfrm>
            <a:off x="323528" y="889273"/>
            <a:ext cx="7034554" cy="5397247"/>
            <a:chOff x="323528" y="889273"/>
            <a:chExt cx="6120680" cy="4699967"/>
          </a:xfrm>
        </p:grpSpPr>
        <p:sp>
          <p:nvSpPr>
            <p:cNvPr id="5" name="Snip Single Corner Rectangle 4"/>
            <p:cNvSpPr/>
            <p:nvPr/>
          </p:nvSpPr>
          <p:spPr bwMode="auto">
            <a:xfrm>
              <a:off x="323528" y="908720"/>
              <a:ext cx="1872208" cy="792088"/>
            </a:xfrm>
            <a:prstGeom prst="snip1Rect">
              <a:avLst/>
            </a:prstGeom>
            <a:solidFill>
              <a:srgbClr val="00B0F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b" anchorCtr="1" compatLnSpc="1">
              <a:prstTxWarp prst="textNoShape">
                <a:avLst/>
              </a:prstTxWarp>
            </a:bodyPr>
            <a:lstStyle/>
            <a:p>
              <a:pPr lvl="0" algn="ctr">
                <a:lnSpc>
                  <a:spcPct val="100000"/>
                </a:lnSpc>
              </a:pPr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startup_&lt;</a:t>
              </a:r>
              <a:r>
                <a:rPr lang="en-US" sz="1200" i="1" dirty="0">
                  <a:solidFill>
                    <a:schemeClr val="tx1"/>
                  </a:solidFill>
                  <a:latin typeface="+mn-lt"/>
                </a:rPr>
                <a:t>device</a:t>
              </a:r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&gt;.s</a:t>
              </a:r>
              <a:br>
                <a:rPr lang="en-US" sz="1200" dirty="0">
                  <a:solidFill>
                    <a:schemeClr val="tx1"/>
                  </a:solidFill>
                  <a:latin typeface="+mn-lt"/>
                </a:rPr>
              </a:br>
              <a:br>
                <a:rPr lang="en-US" sz="1200" dirty="0">
                  <a:solidFill>
                    <a:schemeClr val="tx1"/>
                  </a:solidFill>
                  <a:latin typeface="+mn-lt"/>
                </a:rPr>
              </a:br>
              <a:r>
                <a:rPr lang="en-US" sz="1200" b="0" dirty="0">
                  <a:solidFill>
                    <a:schemeClr val="tx1"/>
                  </a:solidFill>
                  <a:latin typeface="+mn-lt"/>
                </a:rPr>
                <a:t>CMSIS Device Startup</a:t>
              </a:r>
              <a:br>
                <a:rPr lang="en-US" sz="1200" b="0" dirty="0">
                  <a:solidFill>
                    <a:schemeClr val="tx1"/>
                  </a:solidFill>
                  <a:latin typeface="+mn-lt"/>
                </a:rPr>
              </a:br>
              <a:r>
                <a:rPr lang="en-US" sz="1200" b="0" dirty="0">
                  <a:solidFill>
                    <a:schemeClr val="tx1"/>
                  </a:solidFill>
                  <a:latin typeface="+mn-lt"/>
                </a:rPr>
                <a:t>Interrupt Vectors</a:t>
              </a:r>
              <a:endParaRPr lang="en-US" sz="1200" b="0" dirty="0">
                <a:solidFill>
                  <a:schemeClr val="tx1"/>
                </a:solidFill>
                <a:latin typeface="+mn-lt"/>
                <a:cs typeface="Courier New" pitchFamily="49" charset="0"/>
              </a:endParaRPr>
            </a:p>
          </p:txBody>
        </p:sp>
        <p:sp>
          <p:nvSpPr>
            <p:cNvPr id="18" name="Snip Single Corner Rectangle 17"/>
            <p:cNvSpPr/>
            <p:nvPr/>
          </p:nvSpPr>
          <p:spPr bwMode="auto">
            <a:xfrm>
              <a:off x="323528" y="1772816"/>
              <a:ext cx="1872208" cy="792088"/>
            </a:xfrm>
            <a:prstGeom prst="snip1Rect">
              <a:avLst/>
            </a:prstGeom>
            <a:solidFill>
              <a:srgbClr val="00B0F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b" anchorCtr="1" compatLnSpc="1">
              <a:prstTxWarp prst="textNoShape">
                <a:avLst/>
              </a:prstTxWarp>
            </a:bodyPr>
            <a:lstStyle/>
            <a:p>
              <a:pPr lvl="0" algn="ctr">
                <a:lnSpc>
                  <a:spcPct val="100000"/>
                </a:lnSpc>
              </a:pPr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system_&lt;</a:t>
              </a:r>
              <a:r>
                <a:rPr lang="en-US" sz="1200" i="1" dirty="0">
                  <a:solidFill>
                    <a:schemeClr val="tx1"/>
                  </a:solidFill>
                  <a:latin typeface="+mn-lt"/>
                </a:rPr>
                <a:t>device</a:t>
              </a:r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&gt;.c</a:t>
              </a:r>
              <a:br>
                <a:rPr lang="en-US" sz="1200" dirty="0">
                  <a:solidFill>
                    <a:schemeClr val="tx1"/>
                  </a:solidFill>
                  <a:latin typeface="+mn-lt"/>
                </a:rPr>
              </a:br>
              <a:br>
                <a:rPr lang="en-US" sz="1200" dirty="0">
                  <a:solidFill>
                    <a:schemeClr val="tx1"/>
                  </a:solidFill>
                  <a:latin typeface="+mn-lt"/>
                </a:rPr>
              </a:br>
              <a:r>
                <a:rPr lang="en-US" sz="1200" b="0" dirty="0">
                  <a:solidFill>
                    <a:schemeClr val="tx1"/>
                  </a:solidFill>
                  <a:latin typeface="+mn-lt"/>
                </a:rPr>
                <a:t>CMSIS System &amp;</a:t>
              </a:r>
              <a:br>
                <a:rPr lang="en-US" sz="1200" b="0" dirty="0">
                  <a:solidFill>
                    <a:schemeClr val="tx1"/>
                  </a:solidFill>
                  <a:latin typeface="+mn-lt"/>
                </a:rPr>
              </a:br>
              <a:r>
                <a:rPr lang="en-US" sz="1200" b="0" dirty="0">
                  <a:solidFill>
                    <a:schemeClr val="tx1"/>
                  </a:solidFill>
                  <a:latin typeface="+mn-lt"/>
                </a:rPr>
                <a:t>Clock Configuration</a:t>
              </a:r>
              <a:endParaRPr lang="en-US" sz="1200" b="0" dirty="0">
                <a:solidFill>
                  <a:schemeClr val="tx1"/>
                </a:solidFill>
                <a:latin typeface="+mn-lt"/>
                <a:cs typeface="Courier New" pitchFamily="49" charset="0"/>
              </a:endParaRPr>
            </a:p>
          </p:txBody>
        </p:sp>
        <p:sp>
          <p:nvSpPr>
            <p:cNvPr id="24" name="Snip Single Corner Rectangle 23"/>
            <p:cNvSpPr/>
            <p:nvPr/>
          </p:nvSpPr>
          <p:spPr bwMode="auto">
            <a:xfrm>
              <a:off x="323528" y="4365104"/>
              <a:ext cx="1872208" cy="792088"/>
            </a:xfrm>
            <a:prstGeom prst="snip1Rect">
              <a:avLst/>
            </a:prstGeom>
            <a:solidFill>
              <a:schemeClr val="accent5">
                <a:lumMod val="75000"/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b" anchorCtr="1" compatLnSpc="1">
              <a:prstTxWarp prst="textNoShape">
                <a:avLst/>
              </a:prstTxWarp>
            </a:bodyPr>
            <a:lstStyle/>
            <a:p>
              <a:pPr lvl="0" algn="ctr">
                <a:lnSpc>
                  <a:spcPct val="100000"/>
                </a:lnSpc>
              </a:pPr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&lt;</a:t>
              </a:r>
              <a:r>
                <a:rPr lang="en-US" sz="1200" i="1" dirty="0">
                  <a:solidFill>
                    <a:schemeClr val="tx1"/>
                  </a:solidFill>
                  <a:latin typeface="+mn-lt"/>
                </a:rPr>
                <a:t>user</a:t>
              </a:r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&gt;.c/c++</a:t>
              </a:r>
              <a:br>
                <a:rPr lang="en-US" sz="1200" dirty="0">
                  <a:solidFill>
                    <a:schemeClr val="tx1"/>
                  </a:solidFill>
                  <a:latin typeface="+mn-lt"/>
                </a:rPr>
              </a:br>
              <a:br>
                <a:rPr lang="en-US" sz="1200" dirty="0">
                  <a:solidFill>
                    <a:schemeClr val="tx1"/>
                  </a:solidFill>
                  <a:latin typeface="+mn-lt"/>
                </a:rPr>
              </a:br>
              <a:r>
                <a:rPr lang="en-US" sz="1200" b="0" dirty="0">
                  <a:solidFill>
                    <a:schemeClr val="tx1"/>
                  </a:solidFill>
                  <a:latin typeface="+mn-lt"/>
                </a:rPr>
                <a:t>User Application</a:t>
              </a:r>
              <a:br>
                <a:rPr lang="en-US" sz="1200" b="0" dirty="0">
                  <a:solidFill>
                    <a:schemeClr val="tx1"/>
                  </a:solidFill>
                  <a:latin typeface="+mn-lt"/>
                </a:rPr>
              </a:br>
              <a:r>
                <a:rPr lang="en-US" sz="1200" b="0" dirty="0">
                  <a:solidFill>
                    <a:schemeClr val="tx1"/>
                  </a:solidFill>
                  <a:latin typeface="Courier New" pitchFamily="49" charset="0"/>
                  <a:cs typeface="Courier New" pitchFamily="49" charset="0"/>
                </a:rPr>
                <a:t>main() { ... }</a:t>
              </a:r>
            </a:p>
          </p:txBody>
        </p:sp>
        <p:sp>
          <p:nvSpPr>
            <p:cNvPr id="25" name="Snip Single Corner Rectangle 24"/>
            <p:cNvSpPr/>
            <p:nvPr/>
          </p:nvSpPr>
          <p:spPr bwMode="auto">
            <a:xfrm>
              <a:off x="2411760" y="3933056"/>
              <a:ext cx="1872208" cy="792088"/>
            </a:xfrm>
            <a:prstGeom prst="snip1Rect">
              <a:avLst/>
            </a:prstGeom>
            <a:solidFill>
              <a:srgbClr val="00B0F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none" lIns="91440" tIns="45720" rIns="91440" bIns="45720" numCol="1" rtlCol="0" anchor="b" anchorCtr="1" compatLnSpc="1">
              <a:prstTxWarp prst="textNoShape">
                <a:avLst/>
              </a:prstTxWarp>
            </a:bodyPr>
            <a:lstStyle/>
            <a:p>
              <a:pPr lvl="0" algn="ctr">
                <a:lnSpc>
                  <a:spcPct val="100000"/>
                </a:lnSpc>
              </a:pPr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&lt;</a:t>
              </a:r>
              <a:r>
                <a:rPr lang="en-US" sz="1200" i="1" dirty="0">
                  <a:solidFill>
                    <a:schemeClr val="tx1"/>
                  </a:solidFill>
                  <a:latin typeface="+mn-lt"/>
                </a:rPr>
                <a:t>device</a:t>
              </a:r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&gt;.h</a:t>
              </a:r>
              <a:br>
                <a:rPr lang="en-US" sz="1200" dirty="0">
                  <a:solidFill>
                    <a:schemeClr val="tx1"/>
                  </a:solidFill>
                  <a:latin typeface="+mn-lt"/>
                </a:rPr>
              </a:br>
              <a:br>
                <a:rPr lang="en-US" sz="1200" dirty="0">
                  <a:solidFill>
                    <a:schemeClr val="tx1"/>
                  </a:solidFill>
                  <a:latin typeface="+mn-lt"/>
                </a:rPr>
              </a:br>
              <a:r>
                <a:rPr lang="en-US" sz="1200" b="0" dirty="0">
                  <a:solidFill>
                    <a:schemeClr val="tx1"/>
                  </a:solidFill>
                  <a:latin typeface="+mn-lt"/>
                </a:rPr>
                <a:t>CMSIS</a:t>
              </a:r>
              <a:br>
                <a:rPr lang="en-US" sz="1200" b="0" dirty="0">
                  <a:solidFill>
                    <a:schemeClr val="tx1"/>
                  </a:solidFill>
                  <a:latin typeface="+mn-lt"/>
                </a:rPr>
              </a:br>
              <a:r>
                <a:rPr lang="en-US" sz="1200" b="0" dirty="0">
                  <a:solidFill>
                    <a:schemeClr val="tx1"/>
                  </a:solidFill>
                  <a:latin typeface="+mn-lt"/>
                </a:rPr>
                <a:t>Device Peripheral Access</a:t>
              </a:r>
              <a:endParaRPr lang="en-US" sz="1200" b="0" dirty="0">
                <a:solidFill>
                  <a:schemeClr val="tx1"/>
                </a:solidFill>
                <a:latin typeface="+mn-lt"/>
                <a:cs typeface="Courier New" pitchFamily="49" charset="0"/>
              </a:endParaRPr>
            </a:p>
          </p:txBody>
        </p:sp>
        <p:cxnSp>
          <p:nvCxnSpPr>
            <p:cNvPr id="27" name="Straight Arrow Connector 26"/>
            <p:cNvCxnSpPr>
              <a:stCxn id="25" idx="2"/>
            </p:cNvCxnSpPr>
            <p:nvPr/>
          </p:nvCxnSpPr>
          <p:spPr bwMode="auto">
            <a:xfrm rot="10800000" flipV="1">
              <a:off x="2195736" y="4329100"/>
              <a:ext cx="216024" cy="396044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sp>
          <p:nvSpPr>
            <p:cNvPr id="41" name="Snip Single Corner Rectangle 40"/>
            <p:cNvSpPr/>
            <p:nvPr/>
          </p:nvSpPr>
          <p:spPr bwMode="auto">
            <a:xfrm>
              <a:off x="323528" y="2636912"/>
              <a:ext cx="1872208" cy="792088"/>
            </a:xfrm>
            <a:prstGeom prst="snip1Rect">
              <a:avLst/>
            </a:prstGeom>
            <a:solidFill>
              <a:schemeClr val="tx2">
                <a:alpha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b" anchorCtr="1" compatLnSpc="1">
              <a:prstTxWarp prst="textNoShape">
                <a:avLst/>
              </a:prstTxWarp>
            </a:bodyPr>
            <a:lstStyle/>
            <a:p>
              <a:pPr lvl="0" algn="ctr">
                <a:lnSpc>
                  <a:spcPct val="100000"/>
                </a:lnSpc>
              </a:pPr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RTOS.LIB</a:t>
              </a:r>
              <a:br>
                <a:rPr lang="en-US" sz="1200" dirty="0">
                  <a:solidFill>
                    <a:schemeClr val="tx1"/>
                  </a:solidFill>
                  <a:latin typeface="+mn-lt"/>
                </a:rPr>
              </a:br>
              <a:br>
                <a:rPr lang="en-US" sz="1200" dirty="0">
                  <a:solidFill>
                    <a:schemeClr val="tx1"/>
                  </a:solidFill>
                  <a:latin typeface="+mn-lt"/>
                </a:rPr>
              </a:br>
              <a:r>
                <a:rPr lang="en-US" sz="1200" b="0" dirty="0">
                  <a:solidFill>
                    <a:schemeClr val="tx1"/>
                  </a:solidFill>
                  <a:latin typeface="+mn-lt"/>
                </a:rPr>
                <a:t>CMSIS Compliant</a:t>
              </a:r>
              <a:br>
                <a:rPr lang="en-US" sz="1200" b="0" dirty="0">
                  <a:solidFill>
                    <a:schemeClr val="tx1"/>
                  </a:solidFill>
                  <a:latin typeface="+mn-lt"/>
                </a:rPr>
              </a:br>
              <a:r>
                <a:rPr lang="en-US" sz="1200" b="0" dirty="0">
                  <a:solidFill>
                    <a:schemeClr val="tx1"/>
                  </a:solidFill>
                  <a:latin typeface="+mn-lt"/>
                </a:rPr>
                <a:t>RTOS Library</a:t>
              </a:r>
              <a:endParaRPr lang="en-US" sz="1200" b="0" dirty="0">
                <a:solidFill>
                  <a:schemeClr val="tx1"/>
                </a:solidFill>
                <a:latin typeface="+mn-lt"/>
                <a:cs typeface="Courier New" pitchFamily="49" charset="0"/>
              </a:endParaRPr>
            </a:p>
          </p:txBody>
        </p:sp>
        <p:sp>
          <p:nvSpPr>
            <p:cNvPr id="42" name="Snip Single Corner Rectangle 41"/>
            <p:cNvSpPr/>
            <p:nvPr/>
          </p:nvSpPr>
          <p:spPr bwMode="auto">
            <a:xfrm>
              <a:off x="2411760" y="4797152"/>
              <a:ext cx="1872208" cy="792088"/>
            </a:xfrm>
            <a:prstGeom prst="snip1Rect">
              <a:avLst/>
            </a:prstGeom>
            <a:solidFill>
              <a:schemeClr val="tx2">
                <a:alpha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b" anchorCtr="1" compatLnSpc="1">
              <a:prstTxWarp prst="textNoShape">
                <a:avLst/>
              </a:prstTxWarp>
            </a:bodyPr>
            <a:lstStyle/>
            <a:p>
              <a:pPr lvl="0" algn="ctr">
                <a:lnSpc>
                  <a:spcPct val="100000"/>
                </a:lnSpc>
              </a:pPr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cmsis_os.h</a:t>
              </a:r>
              <a:br>
                <a:rPr lang="en-US" sz="1200" dirty="0">
                  <a:solidFill>
                    <a:schemeClr val="tx1"/>
                  </a:solidFill>
                  <a:latin typeface="+mn-lt"/>
                </a:rPr>
              </a:br>
              <a:br>
                <a:rPr lang="en-US" sz="1200" dirty="0">
                  <a:solidFill>
                    <a:schemeClr val="tx1"/>
                  </a:solidFill>
                  <a:latin typeface="+mn-lt"/>
                </a:rPr>
              </a:br>
              <a:r>
                <a:rPr lang="en-US" sz="1200" b="0" dirty="0">
                  <a:solidFill>
                    <a:schemeClr val="tx1"/>
                  </a:solidFill>
                  <a:latin typeface="+mn-lt"/>
                </a:rPr>
                <a:t>CMSIS </a:t>
              </a:r>
              <a:br>
                <a:rPr lang="en-US" sz="1200" b="0" dirty="0">
                  <a:solidFill>
                    <a:schemeClr val="tx1"/>
                  </a:solidFill>
                  <a:latin typeface="+mn-lt"/>
                </a:rPr>
              </a:br>
              <a:r>
                <a:rPr lang="en-US" sz="1200" b="0" dirty="0">
                  <a:solidFill>
                    <a:schemeClr val="tx1"/>
                  </a:solidFill>
                  <a:latin typeface="+mn-lt"/>
                </a:rPr>
                <a:t>Standard RTOS Interface</a:t>
              </a:r>
              <a:endParaRPr lang="en-US" sz="1200" b="0" dirty="0">
                <a:solidFill>
                  <a:schemeClr val="tx1"/>
                </a:solidFill>
                <a:latin typeface="+mn-lt"/>
                <a:cs typeface="Courier New" pitchFamily="49" charset="0"/>
              </a:endParaRPr>
            </a:p>
          </p:txBody>
        </p:sp>
        <p:sp>
          <p:nvSpPr>
            <p:cNvPr id="43" name="Snip Single Corner Rectangle 42"/>
            <p:cNvSpPr/>
            <p:nvPr/>
          </p:nvSpPr>
          <p:spPr bwMode="auto">
            <a:xfrm>
              <a:off x="323528" y="3501008"/>
              <a:ext cx="1872208" cy="792088"/>
            </a:xfrm>
            <a:prstGeom prst="snip1Rect">
              <a:avLst/>
            </a:prstGeom>
            <a:solidFill>
              <a:schemeClr val="tx2">
                <a:alpha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b" anchorCtr="1" compatLnSpc="1">
              <a:prstTxWarp prst="textNoShape">
                <a:avLst/>
              </a:prstTxWarp>
            </a:bodyPr>
            <a:lstStyle/>
            <a:p>
              <a:pPr lvl="0" algn="ctr">
                <a:lnSpc>
                  <a:spcPct val="100000"/>
                </a:lnSpc>
              </a:pPr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RTOS_config.c</a:t>
              </a:r>
              <a:br>
                <a:rPr lang="en-US" sz="1200" dirty="0">
                  <a:solidFill>
                    <a:schemeClr val="tx1"/>
                  </a:solidFill>
                  <a:latin typeface="+mn-lt"/>
                </a:rPr>
              </a:br>
              <a:br>
                <a:rPr lang="en-US" sz="1200" dirty="0">
                  <a:solidFill>
                    <a:schemeClr val="tx1"/>
                  </a:solidFill>
                  <a:latin typeface="+mn-lt"/>
                </a:rPr>
              </a:br>
              <a:r>
                <a:rPr lang="en-US" sz="1200" b="0" dirty="0">
                  <a:solidFill>
                    <a:schemeClr val="tx1"/>
                  </a:solidFill>
                  <a:latin typeface="+mn-lt"/>
                </a:rPr>
                <a:t>CMSIS </a:t>
              </a:r>
              <a:br>
                <a:rPr lang="en-US" sz="1200" b="0" dirty="0">
                  <a:solidFill>
                    <a:schemeClr val="tx1"/>
                  </a:solidFill>
                  <a:latin typeface="+mn-lt"/>
                </a:rPr>
              </a:br>
              <a:r>
                <a:rPr lang="en-US" sz="1200" b="0" dirty="0">
                  <a:solidFill>
                    <a:schemeClr val="tx1"/>
                  </a:solidFill>
                  <a:latin typeface="+mn-lt"/>
                </a:rPr>
                <a:t>RTOS Configuration</a:t>
              </a:r>
              <a:endParaRPr lang="en-US" sz="1200" b="0" dirty="0">
                <a:solidFill>
                  <a:schemeClr val="tx1"/>
                </a:solidFill>
                <a:latin typeface="+mn-lt"/>
                <a:cs typeface="Courier New" pitchFamily="49" charset="0"/>
              </a:endParaRPr>
            </a:p>
          </p:txBody>
        </p:sp>
        <p:cxnSp>
          <p:nvCxnSpPr>
            <p:cNvPr id="47" name="Straight Arrow Connector 46"/>
            <p:cNvCxnSpPr>
              <a:stCxn id="42" idx="2"/>
            </p:cNvCxnSpPr>
            <p:nvPr/>
          </p:nvCxnSpPr>
          <p:spPr bwMode="auto">
            <a:xfrm rot="10800000">
              <a:off x="2195736" y="4797152"/>
              <a:ext cx="216024" cy="396044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sp>
          <p:nvSpPr>
            <p:cNvPr id="12" name="Snip Single Corner Rectangle 11"/>
            <p:cNvSpPr/>
            <p:nvPr/>
          </p:nvSpPr>
          <p:spPr bwMode="auto">
            <a:xfrm>
              <a:off x="2483768" y="908720"/>
              <a:ext cx="360040" cy="216024"/>
            </a:xfrm>
            <a:prstGeom prst="snip1Rect">
              <a:avLst/>
            </a:prstGeom>
            <a:solidFill>
              <a:srgbClr val="00B0F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b" anchorCtr="1" compatLnSpc="1">
              <a:prstTxWarp prst="textNoShape">
                <a:avLst/>
              </a:prstTxWarp>
            </a:bodyPr>
            <a:lstStyle/>
            <a:p>
              <a:pPr lvl="0" algn="ctr">
                <a:lnSpc>
                  <a:spcPct val="100000"/>
                </a:lnSpc>
              </a:pPr>
              <a:endParaRPr lang="en-US" sz="1200" b="0" dirty="0">
                <a:solidFill>
                  <a:schemeClr val="tx1"/>
                </a:solidFill>
                <a:latin typeface="+mn-lt"/>
                <a:cs typeface="Courier New" pitchFamily="49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2820184" y="889273"/>
              <a:ext cx="3335992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b="0" dirty="0">
                  <a:solidFill>
                    <a:schemeClr val="tx1"/>
                  </a:solidFill>
                </a:rPr>
                <a:t>CMSIS-CORE Device Files (Silicon Vendor)</a:t>
              </a:r>
              <a:endParaRPr lang="en-US" sz="1200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2829332" y="1450876"/>
              <a:ext cx="361487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b="0" dirty="0">
                  <a:solidFill>
                    <a:schemeClr val="tx1"/>
                  </a:solidFill>
                </a:rPr>
                <a:t>CMSIS-RTOS Standard Files (RTOS Vendor)</a:t>
              </a:r>
              <a:endParaRPr lang="en-US" sz="1200" dirty="0"/>
            </a:p>
          </p:txBody>
        </p:sp>
        <p:sp>
          <p:nvSpPr>
            <p:cNvPr id="16" name="Snip Single Corner Rectangle 15"/>
            <p:cNvSpPr/>
            <p:nvPr/>
          </p:nvSpPr>
          <p:spPr bwMode="auto">
            <a:xfrm>
              <a:off x="2483768" y="1192545"/>
              <a:ext cx="360040" cy="216024"/>
            </a:xfrm>
            <a:prstGeom prst="snip1Rect">
              <a:avLst/>
            </a:prstGeom>
            <a:solidFill>
              <a:schemeClr val="accent5">
                <a:lumMod val="75000"/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b" anchorCtr="1" compatLnSpc="1">
              <a:prstTxWarp prst="textNoShape">
                <a:avLst/>
              </a:prstTxWarp>
            </a:bodyPr>
            <a:lstStyle/>
            <a:p>
              <a:pPr lvl="0" algn="ctr">
                <a:lnSpc>
                  <a:spcPct val="100000"/>
                </a:lnSpc>
              </a:pPr>
              <a:endParaRPr lang="en-US" sz="1200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2824376" y="1166257"/>
              <a:ext cx="282160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b="0" dirty="0">
                  <a:solidFill>
                    <a:schemeClr val="tx1"/>
                  </a:solidFill>
                </a:rPr>
                <a:t>User Program</a:t>
              </a:r>
              <a:endParaRPr lang="en-US" sz="1200" dirty="0"/>
            </a:p>
          </p:txBody>
        </p:sp>
        <p:sp>
          <p:nvSpPr>
            <p:cNvPr id="19" name="Snip Single Corner Rectangle 18"/>
            <p:cNvSpPr/>
            <p:nvPr/>
          </p:nvSpPr>
          <p:spPr bwMode="auto">
            <a:xfrm>
              <a:off x="2483768" y="1481371"/>
              <a:ext cx="360040" cy="211817"/>
            </a:xfrm>
            <a:prstGeom prst="snip1Rect">
              <a:avLst/>
            </a:prstGeom>
            <a:solidFill>
              <a:schemeClr val="tx2">
                <a:alpha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med"/>
            </a:ln>
            <a:effectLst/>
          </p:spPr>
          <p:txBody>
            <a:bodyPr vert="horz" wrap="none" lIns="91440" tIns="45720" rIns="91440" bIns="45720" numCol="1" rtlCol="0" anchor="b" anchorCtr="1" compatLnSpc="1">
              <a:prstTxWarp prst="textNoShape">
                <a:avLst/>
              </a:prstTxWarp>
            </a:bodyPr>
            <a:lstStyle/>
            <a:p>
              <a:pPr lvl="0" algn="ctr">
                <a:lnSpc>
                  <a:spcPct val="100000"/>
                </a:lnSpc>
              </a:pPr>
              <a:endParaRPr lang="en-US" sz="1200" b="0" dirty="0">
                <a:solidFill>
                  <a:schemeClr val="tx1"/>
                </a:solidFill>
                <a:latin typeface="+mn-lt"/>
                <a:cs typeface="Courier New" pitchFamily="49" charset="0"/>
              </a:endParaRPr>
            </a:p>
          </p:txBody>
        </p:sp>
      </p:grpSp>
      <p:sp>
        <p:nvSpPr>
          <p:cNvPr id="20" name="Rectangle 3"/>
          <p:cNvSpPr txBox="1">
            <a:spLocks noChangeArrowheads="1"/>
          </p:cNvSpPr>
          <p:nvPr/>
        </p:nvSpPr>
        <p:spPr bwMode="auto">
          <a:xfrm>
            <a:off x="5072066" y="2143116"/>
            <a:ext cx="3922709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266700" algn="l" defTabSz="914400" rtl="0" eaLnBrk="1" fontAlgn="ctr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SzPct val="125000"/>
              <a:buFont typeface="Wingdings" pitchFamily="2" charset="2"/>
              <a:buChar char="§"/>
              <a:tabLst/>
              <a:defRPr/>
            </a:pPr>
            <a:r>
              <a:rPr lang="en-US" sz="2200" kern="0" dirty="0">
                <a:latin typeface="+mn-lt"/>
                <a:ea typeface="+mn-ea"/>
              </a:rPr>
              <a:t>To use CMSIS-RTOS add:</a:t>
            </a:r>
          </a:p>
          <a:p>
            <a:pPr marL="722313" marR="0" lvl="1" indent="-277813" algn="l" defTabSz="914400" rtl="0" eaLnBrk="1" fontAlgn="ctr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SzPct val="125000"/>
              <a:buFont typeface="Wingdings" pitchFamily="2" charset="2"/>
              <a:buChar char="§"/>
              <a:tabLst/>
              <a:defRPr/>
            </a:pPr>
            <a:r>
              <a:rPr lang="en-US" sz="2000" b="0" kern="0" dirty="0">
                <a:latin typeface="+mn-lt"/>
              </a:rPr>
              <a:t>RTOS.LIB</a:t>
            </a:r>
          </a:p>
          <a:p>
            <a:pPr marL="722313" marR="0" lvl="1" indent="-277813" algn="l" defTabSz="914400" rtl="0" eaLnBrk="1" fontAlgn="ctr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SzPct val="125000"/>
              <a:buFont typeface="Wingdings" pitchFamily="2" charset="2"/>
              <a:buChar char="§"/>
              <a:tabLst/>
              <a:defRPr/>
            </a:pPr>
            <a:r>
              <a:rPr lang="en-US" sz="2000" b="0" kern="0" dirty="0" err="1">
                <a:latin typeface="+mn-lt"/>
              </a:rPr>
              <a:t>RTOS_config.c</a:t>
            </a:r>
            <a:endParaRPr lang="en-US" sz="2000" b="0" kern="0" dirty="0">
              <a:latin typeface="+mn-lt"/>
            </a:endParaRPr>
          </a:p>
          <a:p>
            <a:pPr marL="722313" marR="0" lvl="1" indent="-277813" algn="l" defTabSz="914400" rtl="0" eaLnBrk="1" fontAlgn="ctr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SzPct val="125000"/>
              <a:buFont typeface="Wingdings" pitchFamily="2" charset="2"/>
              <a:buChar char="§"/>
              <a:tabLst/>
              <a:defRPr/>
            </a:pPr>
            <a:r>
              <a:rPr lang="en-US" sz="2000" b="0" kern="0" dirty="0" err="1">
                <a:latin typeface="+mn-lt"/>
              </a:rPr>
              <a:t>cmsis_os.h</a:t>
            </a:r>
            <a:endParaRPr lang="en-US" sz="2000" b="0" kern="0" dirty="0">
              <a:latin typeface="+mn-lt"/>
            </a:endParaRPr>
          </a:p>
          <a:p>
            <a:pPr marL="265113" indent="-277813" fontAlgn="ctr">
              <a:spcBef>
                <a:spcPct val="25000"/>
              </a:spcBef>
              <a:buClr>
                <a:schemeClr val="accent1"/>
              </a:buClr>
              <a:buSzPct val="125000"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Note:</a:t>
            </a:r>
            <a:r>
              <a:rPr kumimoji="0" lang="en-US" sz="20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Files</a:t>
            </a:r>
            <a:r>
              <a:rPr kumimoji="0" lang="en-US" sz="20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 are RTOS specific</a:t>
            </a: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/>
              <a:t>CMSIS-RTOS: Thread Management</a:t>
            </a:r>
          </a:p>
        </p:txBody>
      </p:sp>
      <p:pic>
        <p:nvPicPr>
          <p:cNvPr id="124930" name="Picture 2" descr="C:\Users\reikei01\Desktop\CMSIS_Project\Bruno_dev_env\RTOS\images\ThreadStatus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305" y="1406164"/>
            <a:ext cx="4096933" cy="3688343"/>
          </a:xfrm>
          <a:prstGeom prst="rect">
            <a:avLst/>
          </a:prstGeom>
          <a:noFill/>
        </p:spPr>
      </p:pic>
      <p:sp>
        <p:nvSpPr>
          <p:cNvPr id="26" name="TextBox 25"/>
          <p:cNvSpPr txBox="1"/>
          <p:nvPr/>
        </p:nvSpPr>
        <p:spPr>
          <a:xfrm>
            <a:off x="4643305" y="953013"/>
            <a:ext cx="40969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0" dirty="0"/>
              <a:t>Thread State Changes</a:t>
            </a:r>
            <a:endParaRPr lang="en-GB" sz="2400" b="0" dirty="0"/>
          </a:p>
        </p:txBody>
      </p:sp>
      <p:sp>
        <p:nvSpPr>
          <p:cNvPr id="27" name="Content Placeholder 2"/>
          <p:cNvSpPr txBox="1">
            <a:spLocks/>
          </p:cNvSpPr>
          <p:nvPr/>
        </p:nvSpPr>
        <p:spPr bwMode="auto">
          <a:xfrm>
            <a:off x="323850" y="933450"/>
            <a:ext cx="7050727" cy="532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65113" indent="-2651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defRPr/>
            </a:pPr>
            <a:r>
              <a:rPr lang="en-US" sz="2400" b="0" kern="0" dirty="0">
                <a:latin typeface="+mn-lt"/>
                <a:ea typeface="+mn-ea"/>
              </a:rPr>
              <a:t>Thread Definition</a:t>
            </a:r>
          </a:p>
          <a:p>
            <a:pPr marL="227013" lvl="1" indent="-2270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1600" b="0" kern="0" dirty="0">
                <a:latin typeface="+mn-lt"/>
                <a:ea typeface="+mn-ea"/>
              </a:rPr>
              <a:t>Thread description defines: thread</a:t>
            </a:r>
            <a:br>
              <a:rPr lang="en-US" sz="1600" b="0" kern="0" dirty="0">
                <a:latin typeface="+mn-lt"/>
                <a:ea typeface="+mn-ea"/>
              </a:rPr>
            </a:br>
            <a:r>
              <a:rPr lang="en-US" sz="1600" b="0" kern="0" dirty="0">
                <a:latin typeface="+mn-lt"/>
                <a:ea typeface="+mn-ea"/>
              </a:rPr>
              <a:t>function, initial priority, stack size</a:t>
            </a:r>
          </a:p>
          <a:p>
            <a:pPr marL="227013" lvl="1" indent="-2270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1600" b="0" kern="0" dirty="0"/>
              <a:t>Thread ID created at thread starts; </a:t>
            </a:r>
            <a:br>
              <a:rPr lang="en-US" sz="1600" b="0" kern="0" dirty="0"/>
            </a:br>
            <a:r>
              <a:rPr lang="en-US" sz="1600" b="0" kern="0" dirty="0"/>
              <a:t>multiple thread instances possible</a:t>
            </a:r>
          </a:p>
          <a:p>
            <a:pPr marL="227013" lvl="1" indent="-2270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1600" b="0" kern="0" dirty="0"/>
              <a:t>Thread ID refer an active thread</a:t>
            </a:r>
          </a:p>
          <a:p>
            <a:pPr marL="227013" lvl="1" indent="-2270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1600" b="0" kern="0" dirty="0">
                <a:latin typeface="+mn-lt"/>
                <a:ea typeface="+mn-ea"/>
              </a:rPr>
              <a:t>Pre-emptive context switching with </a:t>
            </a:r>
            <a:br>
              <a:rPr lang="en-US" sz="1600" b="0" kern="0" dirty="0">
                <a:latin typeface="+mn-lt"/>
                <a:ea typeface="+mn-ea"/>
              </a:rPr>
            </a:br>
            <a:r>
              <a:rPr lang="en-US" sz="1600" b="0" kern="0" dirty="0">
                <a:latin typeface="+mn-lt"/>
                <a:ea typeface="+mn-ea"/>
              </a:rPr>
              <a:t>seven easy to understand priorities:</a:t>
            </a:r>
            <a:br>
              <a:rPr lang="en-US" sz="1600" b="0" kern="0" dirty="0">
                <a:latin typeface="+mn-lt"/>
                <a:ea typeface="+mn-ea"/>
              </a:rPr>
            </a:br>
            <a:r>
              <a:rPr lang="en-US" sz="1600" b="0" kern="0" dirty="0">
                <a:latin typeface="+mn-lt"/>
                <a:ea typeface="+mn-ea"/>
              </a:rPr>
              <a:t>Idle, Low, </a:t>
            </a:r>
            <a:r>
              <a:rPr lang="en-US" sz="1600" b="0" kern="0" dirty="0" err="1">
                <a:latin typeface="+mn-lt"/>
                <a:ea typeface="+mn-ea"/>
              </a:rPr>
              <a:t>BelowNormal</a:t>
            </a:r>
            <a:r>
              <a:rPr lang="en-US" sz="1600" b="0" kern="0" dirty="0">
                <a:latin typeface="+mn-lt"/>
                <a:ea typeface="+mn-ea"/>
              </a:rPr>
              <a:t>, Normal, </a:t>
            </a:r>
            <a:br>
              <a:rPr lang="en-US" sz="1600" b="0" kern="0" dirty="0">
                <a:latin typeface="+mn-lt"/>
                <a:ea typeface="+mn-ea"/>
              </a:rPr>
            </a:br>
            <a:r>
              <a:rPr lang="en-US" sz="1600" b="0" kern="0" dirty="0" err="1">
                <a:latin typeface="+mn-lt"/>
                <a:ea typeface="+mn-ea"/>
              </a:rPr>
              <a:t>AboveNormal</a:t>
            </a:r>
            <a:r>
              <a:rPr lang="en-US" sz="1600" b="0" kern="0" dirty="0">
                <a:latin typeface="+mn-lt"/>
                <a:ea typeface="+mn-ea"/>
              </a:rPr>
              <a:t>, High, </a:t>
            </a:r>
            <a:r>
              <a:rPr lang="en-US" sz="1600" b="0" kern="0" dirty="0" err="1">
                <a:latin typeface="+mn-lt"/>
                <a:ea typeface="+mn-ea"/>
              </a:rPr>
              <a:t>Realtime</a:t>
            </a:r>
            <a:endParaRPr lang="en-US" sz="1600" b="0" kern="0" dirty="0">
              <a:latin typeface="+mn-lt"/>
              <a:ea typeface="+mn-ea"/>
            </a:endParaRPr>
          </a:p>
          <a:p>
            <a:pPr marL="227013" lvl="1" indent="-2270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endParaRPr lang="en-US" sz="1200" b="0" kern="0" dirty="0">
              <a:latin typeface="+mn-lt"/>
              <a:ea typeface="+mn-ea"/>
            </a:endParaRPr>
          </a:p>
          <a:p>
            <a:pPr marL="265113" indent="-2651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defRPr/>
            </a:pPr>
            <a:r>
              <a:rPr lang="en-US" sz="2400" b="0" kern="0" dirty="0">
                <a:latin typeface="+mn-lt"/>
                <a:ea typeface="+mn-ea"/>
              </a:rPr>
              <a:t>Thread Management</a:t>
            </a:r>
          </a:p>
          <a:p>
            <a:pPr marL="227013" lvl="1" indent="-2270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1600" b="0" kern="0" dirty="0"/>
              <a:t>Create: start a thread</a:t>
            </a:r>
          </a:p>
          <a:p>
            <a:pPr marL="227013" lvl="1" indent="-2270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1600" b="0" kern="0" dirty="0"/>
              <a:t>Terminate: stop a thread</a:t>
            </a:r>
          </a:p>
          <a:p>
            <a:pPr marL="227013" lvl="1" indent="-2270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1600" b="0" kern="0" dirty="0" err="1"/>
              <a:t>GetPriority</a:t>
            </a:r>
            <a:r>
              <a:rPr lang="en-US" sz="1600" b="0" kern="0" dirty="0"/>
              <a:t>: obtain current thread priority</a:t>
            </a:r>
          </a:p>
          <a:p>
            <a:pPr marL="227013" lvl="1" indent="-2270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1600" b="0" kern="0" dirty="0" err="1"/>
              <a:t>SetPrioirty</a:t>
            </a:r>
            <a:r>
              <a:rPr lang="en-US" sz="1600" b="0" kern="0" dirty="0"/>
              <a:t>: change priority of tread</a:t>
            </a:r>
          </a:p>
          <a:p>
            <a:pPr marL="227013" lvl="1" indent="-2270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1600" b="0" kern="0" dirty="0"/>
              <a:t>Thread ID specifies any active thread</a:t>
            </a:r>
          </a:p>
          <a:p>
            <a:pPr marL="227013" lvl="1" indent="-2270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1600" b="0" kern="0" dirty="0"/>
              <a:t>Thread ID = NULL allows to refer the current running thread</a:t>
            </a: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 bwMode="auto">
          <a:xfrm>
            <a:off x="6015409" y="3672230"/>
            <a:ext cx="1369376" cy="2180749"/>
          </a:xfrm>
          <a:prstGeom prst="rect">
            <a:avLst/>
          </a:prstGeom>
          <a:solidFill>
            <a:srgbClr val="FFFF99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1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MS PGothic" pitchFamily="34" charset="-128"/>
            </a:endParaRPr>
          </a:p>
        </p:txBody>
      </p:sp>
      <p:sp>
        <p:nvSpPr>
          <p:cNvPr id="47" name="Rectangle 46"/>
          <p:cNvSpPr/>
          <p:nvPr/>
        </p:nvSpPr>
        <p:spPr bwMode="auto">
          <a:xfrm>
            <a:off x="6353799" y="4116014"/>
            <a:ext cx="693093" cy="237897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1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MS PGothic" pitchFamily="34" charset="-128"/>
            </a:endParaRPr>
          </a:p>
        </p:txBody>
      </p:sp>
      <p:sp>
        <p:nvSpPr>
          <p:cNvPr id="54" name="Rectangle 53"/>
          <p:cNvSpPr/>
          <p:nvPr/>
        </p:nvSpPr>
        <p:spPr bwMode="auto">
          <a:xfrm>
            <a:off x="6353799" y="4353911"/>
            <a:ext cx="693093" cy="237897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1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MS PGothic" pitchFamily="34" charset="-128"/>
            </a:endParaRPr>
          </a:p>
        </p:txBody>
      </p:sp>
      <p:sp>
        <p:nvSpPr>
          <p:cNvPr id="56" name="Rectangle 55"/>
          <p:cNvSpPr/>
          <p:nvPr/>
        </p:nvSpPr>
        <p:spPr bwMode="auto">
          <a:xfrm>
            <a:off x="6353799" y="4591808"/>
            <a:ext cx="693093" cy="237897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1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MS PGothic" pitchFamily="34" charset="-128"/>
            </a:endParaRPr>
          </a:p>
        </p:txBody>
      </p:sp>
      <p:sp>
        <p:nvSpPr>
          <p:cNvPr id="57" name="Rectangle 56"/>
          <p:cNvSpPr/>
          <p:nvPr/>
        </p:nvSpPr>
        <p:spPr bwMode="auto">
          <a:xfrm>
            <a:off x="6353799" y="4829705"/>
            <a:ext cx="693093" cy="237897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MS PGothic" pitchFamily="34" charset="-128"/>
            </a:endParaRPr>
          </a:p>
        </p:txBody>
      </p:sp>
      <p:sp>
        <p:nvSpPr>
          <p:cNvPr id="58" name="Rectangle 57"/>
          <p:cNvSpPr/>
          <p:nvPr/>
        </p:nvSpPr>
        <p:spPr bwMode="auto">
          <a:xfrm>
            <a:off x="6353799" y="5067602"/>
            <a:ext cx="693093" cy="237897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MS PGothic" pitchFamily="34" charset="-128"/>
            </a:endParaRPr>
          </a:p>
        </p:txBody>
      </p:sp>
      <p:sp>
        <p:nvSpPr>
          <p:cNvPr id="59" name="Rectangle 58"/>
          <p:cNvSpPr/>
          <p:nvPr/>
        </p:nvSpPr>
        <p:spPr bwMode="auto">
          <a:xfrm>
            <a:off x="6353799" y="5305499"/>
            <a:ext cx="693093" cy="237897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MS PGothic" pitchFamily="34" charset="-128"/>
            </a:endParaRPr>
          </a:p>
        </p:txBody>
      </p:sp>
      <p:sp>
        <p:nvSpPr>
          <p:cNvPr id="38914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/>
              <a:t>CMSIS-RTOS: </a:t>
            </a:r>
            <a:r>
              <a:rPr lang="en-US" dirty="0" err="1"/>
              <a:t>Mutex</a:t>
            </a:r>
            <a:r>
              <a:rPr lang="en-US" dirty="0"/>
              <a:t> &amp; Semaphore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73733" y="4116014"/>
            <a:ext cx="4561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0" dirty="0"/>
              <a:t>#0</a:t>
            </a:r>
            <a:endParaRPr lang="en-GB" sz="1000" b="0" dirty="0"/>
          </a:p>
        </p:txBody>
      </p:sp>
      <p:sp>
        <p:nvSpPr>
          <p:cNvPr id="41" name="TextBox 40"/>
          <p:cNvSpPr txBox="1"/>
          <p:nvPr/>
        </p:nvSpPr>
        <p:spPr>
          <a:xfrm>
            <a:off x="5899026" y="5575980"/>
            <a:ext cx="16292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0" dirty="0"/>
              <a:t>shared resource</a:t>
            </a:r>
            <a:endParaRPr lang="en-GB" sz="1200" b="0" dirty="0"/>
          </a:p>
        </p:txBody>
      </p:sp>
      <p:sp>
        <p:nvSpPr>
          <p:cNvPr id="44" name="Content Placeholder 2"/>
          <p:cNvSpPr txBox="1">
            <a:spLocks/>
          </p:cNvSpPr>
          <p:nvPr/>
        </p:nvSpPr>
        <p:spPr bwMode="auto">
          <a:xfrm>
            <a:off x="323528" y="953013"/>
            <a:ext cx="4383143" cy="532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65113" indent="-2651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defRPr/>
            </a:pPr>
            <a:r>
              <a:rPr lang="en-US" sz="2400" b="0" kern="0" dirty="0">
                <a:latin typeface="+mn-lt"/>
                <a:ea typeface="+mn-ea"/>
              </a:rPr>
              <a:t>Resource Sharing</a:t>
            </a:r>
          </a:p>
          <a:p>
            <a:pPr marL="227013" lvl="1" indent="-2270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1600" b="0" kern="0" dirty="0" err="1">
                <a:latin typeface="+mn-lt"/>
                <a:ea typeface="+mn-ea"/>
              </a:rPr>
              <a:t>Mutex</a:t>
            </a:r>
            <a:r>
              <a:rPr lang="en-US" sz="1600" b="0" kern="0" dirty="0">
                <a:latin typeface="+mn-lt"/>
                <a:ea typeface="+mn-ea"/>
              </a:rPr>
              <a:t>: for thread only</a:t>
            </a:r>
            <a:br>
              <a:rPr lang="en-US" sz="1600" b="0" kern="0" dirty="0">
                <a:latin typeface="+mn-lt"/>
                <a:ea typeface="+mn-ea"/>
              </a:rPr>
            </a:br>
            <a:r>
              <a:rPr lang="en-US" sz="1600" b="0" kern="0" dirty="0">
                <a:latin typeface="+mn-lt"/>
                <a:ea typeface="+mn-ea"/>
              </a:rPr>
              <a:t>- for classic thread synchronization</a:t>
            </a:r>
          </a:p>
          <a:p>
            <a:pPr marL="227013" lvl="1" indent="-2270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endParaRPr lang="en-US" sz="1600" b="0" kern="0" dirty="0">
              <a:latin typeface="+mn-lt"/>
              <a:ea typeface="+mn-ea"/>
            </a:endParaRPr>
          </a:p>
          <a:p>
            <a:pPr marL="227013" lvl="1" indent="-2270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endParaRPr lang="en-US" sz="1600" b="0" kern="0" dirty="0">
              <a:latin typeface="+mn-lt"/>
              <a:ea typeface="+mn-ea"/>
            </a:endParaRPr>
          </a:p>
          <a:p>
            <a:pPr marL="227013" lvl="1" indent="-2270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endParaRPr lang="en-US" sz="1600" b="0" kern="0" dirty="0">
              <a:latin typeface="+mn-lt"/>
              <a:ea typeface="+mn-ea"/>
            </a:endParaRPr>
          </a:p>
          <a:p>
            <a:pPr marL="227013" lvl="1" indent="-2270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endParaRPr lang="en-US" sz="1600" b="0" kern="0" dirty="0">
              <a:latin typeface="+mn-lt"/>
              <a:ea typeface="+mn-ea"/>
            </a:endParaRPr>
          </a:p>
          <a:p>
            <a:pPr marL="227013" lvl="1" indent="-2270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1600" b="0" kern="0" dirty="0"/>
              <a:t>Semaphore: for thread</a:t>
            </a:r>
            <a:br>
              <a:rPr lang="en-US" sz="1600" b="0" kern="0" dirty="0"/>
            </a:br>
            <a:r>
              <a:rPr lang="en-US" sz="1600" b="0" kern="0" dirty="0"/>
              <a:t>- counting semaphore</a:t>
            </a:r>
            <a:br>
              <a:rPr lang="en-US" sz="1600" b="0" kern="0" dirty="0"/>
            </a:br>
            <a:r>
              <a:rPr lang="en-US" sz="1600" b="0" kern="0" dirty="0"/>
              <a:t>- binary semaphore (count = 1)</a:t>
            </a:r>
            <a:br>
              <a:rPr lang="en-US" sz="1600" b="0" kern="0" dirty="0"/>
            </a:br>
            <a:r>
              <a:rPr lang="en-US" sz="1600" b="0" kern="0" dirty="0"/>
              <a:t>- semaphores can be also released in ISR</a:t>
            </a:r>
            <a:br>
              <a:rPr lang="en-US" sz="1600" b="0" kern="0" dirty="0"/>
            </a:br>
            <a:endParaRPr lang="en-US" sz="1600" b="0" kern="0" dirty="0"/>
          </a:p>
        </p:txBody>
      </p:sp>
      <p:sp>
        <p:nvSpPr>
          <p:cNvPr id="45" name="TextBox 44"/>
          <p:cNvSpPr txBox="1"/>
          <p:nvPr/>
        </p:nvSpPr>
        <p:spPr>
          <a:xfrm>
            <a:off x="4643305" y="953013"/>
            <a:ext cx="40969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0" dirty="0" err="1"/>
              <a:t>Mutex</a:t>
            </a:r>
            <a:r>
              <a:rPr lang="en-US" sz="2400" b="0" dirty="0"/>
              <a:t>: Synchronization</a:t>
            </a:r>
            <a:endParaRPr lang="en-GB" sz="2400" b="0" dirty="0"/>
          </a:p>
        </p:txBody>
      </p:sp>
      <p:sp>
        <p:nvSpPr>
          <p:cNvPr id="51" name="TextBox 50"/>
          <p:cNvSpPr txBox="1"/>
          <p:nvPr/>
        </p:nvSpPr>
        <p:spPr>
          <a:xfrm>
            <a:off x="4641330" y="3041038"/>
            <a:ext cx="40969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0" dirty="0"/>
              <a:t>Semaphore: Shared Access</a:t>
            </a:r>
            <a:endParaRPr lang="en-GB" sz="2400" b="0" dirty="0"/>
          </a:p>
        </p:txBody>
      </p:sp>
      <p:sp>
        <p:nvSpPr>
          <p:cNvPr id="52" name="TextBox 51"/>
          <p:cNvSpPr txBox="1"/>
          <p:nvPr/>
        </p:nvSpPr>
        <p:spPr>
          <a:xfrm>
            <a:off x="5899026" y="3672230"/>
            <a:ext cx="16182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Semaphore</a:t>
            </a:r>
            <a:endParaRPr lang="en-GB" dirty="0"/>
          </a:p>
        </p:txBody>
      </p:sp>
      <p:sp>
        <p:nvSpPr>
          <p:cNvPr id="60" name="TextBox 59"/>
          <p:cNvSpPr txBox="1"/>
          <p:nvPr/>
        </p:nvSpPr>
        <p:spPr>
          <a:xfrm>
            <a:off x="6473733" y="4353911"/>
            <a:ext cx="4561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0" dirty="0"/>
              <a:t>#1</a:t>
            </a:r>
            <a:endParaRPr lang="en-GB" sz="1000" b="0" dirty="0"/>
          </a:p>
        </p:txBody>
      </p:sp>
      <p:sp>
        <p:nvSpPr>
          <p:cNvPr id="61" name="TextBox 60"/>
          <p:cNvSpPr txBox="1"/>
          <p:nvPr/>
        </p:nvSpPr>
        <p:spPr>
          <a:xfrm>
            <a:off x="6473733" y="4591808"/>
            <a:ext cx="4561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0" dirty="0"/>
              <a:t>#2</a:t>
            </a:r>
            <a:endParaRPr lang="en-GB" sz="1000" b="0" dirty="0"/>
          </a:p>
        </p:txBody>
      </p:sp>
      <p:sp>
        <p:nvSpPr>
          <p:cNvPr id="62" name="TextBox 61"/>
          <p:cNvSpPr txBox="1"/>
          <p:nvPr/>
        </p:nvSpPr>
        <p:spPr>
          <a:xfrm>
            <a:off x="6473733" y="4829705"/>
            <a:ext cx="4561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0" dirty="0"/>
              <a:t>#3</a:t>
            </a:r>
            <a:endParaRPr lang="en-GB" sz="1000" b="0" dirty="0"/>
          </a:p>
        </p:txBody>
      </p:sp>
      <p:sp>
        <p:nvSpPr>
          <p:cNvPr id="63" name="TextBox 62"/>
          <p:cNvSpPr txBox="1"/>
          <p:nvPr/>
        </p:nvSpPr>
        <p:spPr>
          <a:xfrm>
            <a:off x="6473733" y="5067602"/>
            <a:ext cx="4561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0" dirty="0"/>
              <a:t>#4</a:t>
            </a:r>
            <a:endParaRPr lang="en-GB" sz="1000" b="0" dirty="0"/>
          </a:p>
        </p:txBody>
      </p:sp>
      <p:sp>
        <p:nvSpPr>
          <p:cNvPr id="64" name="TextBox 63"/>
          <p:cNvSpPr txBox="1"/>
          <p:nvPr/>
        </p:nvSpPr>
        <p:spPr>
          <a:xfrm>
            <a:off x="6473733" y="5305499"/>
            <a:ext cx="4561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0" dirty="0"/>
              <a:t>#5</a:t>
            </a:r>
            <a:endParaRPr lang="en-GB" sz="1000" b="0" dirty="0"/>
          </a:p>
        </p:txBody>
      </p:sp>
      <p:sp>
        <p:nvSpPr>
          <p:cNvPr id="65" name="Oval 64"/>
          <p:cNvSpPr/>
          <p:nvPr/>
        </p:nvSpPr>
        <p:spPr bwMode="auto">
          <a:xfrm>
            <a:off x="4681984" y="3774817"/>
            <a:ext cx="928047" cy="900752"/>
          </a:xfrm>
          <a:prstGeom prst="ellipse">
            <a:avLst/>
          </a:prstGeom>
          <a:solidFill>
            <a:srgbClr val="92D05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1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MS PGothic" pitchFamily="34" charset="-128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706716" y="3883996"/>
            <a:ext cx="887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/>
          </a:p>
          <a:p>
            <a:pPr algn="ctr"/>
            <a:r>
              <a:rPr lang="en-US" dirty="0"/>
              <a:t>Thread</a:t>
            </a:r>
            <a:endParaRPr lang="en-GB" dirty="0"/>
          </a:p>
        </p:txBody>
      </p:sp>
      <p:sp>
        <p:nvSpPr>
          <p:cNvPr id="67" name="Oval 66"/>
          <p:cNvSpPr/>
          <p:nvPr/>
        </p:nvSpPr>
        <p:spPr bwMode="auto">
          <a:xfrm>
            <a:off x="4706716" y="4855123"/>
            <a:ext cx="928047" cy="900752"/>
          </a:xfrm>
          <a:prstGeom prst="ellipse">
            <a:avLst/>
          </a:prstGeom>
          <a:solidFill>
            <a:srgbClr val="96E2F4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1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MS PGothic" pitchFamily="34" charset="-128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4706671" y="4899782"/>
            <a:ext cx="887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/>
          </a:p>
          <a:p>
            <a:pPr algn="ctr"/>
            <a:r>
              <a:rPr lang="en-US" dirty="0"/>
              <a:t>Thread </a:t>
            </a:r>
            <a:endParaRPr lang="en-GB" dirty="0"/>
          </a:p>
        </p:txBody>
      </p:sp>
      <p:sp>
        <p:nvSpPr>
          <p:cNvPr id="69" name="Oval 68"/>
          <p:cNvSpPr/>
          <p:nvPr/>
        </p:nvSpPr>
        <p:spPr bwMode="auto">
          <a:xfrm>
            <a:off x="7740352" y="3752384"/>
            <a:ext cx="928047" cy="900752"/>
          </a:xfrm>
          <a:prstGeom prst="ellipse">
            <a:avLst/>
          </a:prstGeom>
          <a:solidFill>
            <a:srgbClr val="F1B9D4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1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MS PGothic" pitchFamily="34" charset="-128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7740352" y="3841884"/>
            <a:ext cx="887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/>
          </a:p>
          <a:p>
            <a:pPr algn="ctr"/>
            <a:r>
              <a:rPr lang="en-US" dirty="0"/>
              <a:t>Thread</a:t>
            </a:r>
            <a:endParaRPr lang="en-GB" dirty="0"/>
          </a:p>
        </p:txBody>
      </p:sp>
      <p:sp>
        <p:nvSpPr>
          <p:cNvPr id="71" name="Oval 70"/>
          <p:cNvSpPr/>
          <p:nvPr/>
        </p:nvSpPr>
        <p:spPr bwMode="auto">
          <a:xfrm>
            <a:off x="7748409" y="4904512"/>
            <a:ext cx="928047" cy="900752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1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MS PGothic" pitchFamily="34" charset="-128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7748409" y="4994012"/>
            <a:ext cx="887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/>
          </a:p>
          <a:p>
            <a:pPr algn="ctr"/>
            <a:r>
              <a:rPr lang="en-US" dirty="0"/>
              <a:t>Thread </a:t>
            </a:r>
            <a:endParaRPr lang="en-GB" dirty="0"/>
          </a:p>
        </p:txBody>
      </p:sp>
      <p:sp>
        <p:nvSpPr>
          <p:cNvPr id="76" name="TextBox 75"/>
          <p:cNvSpPr txBox="1"/>
          <p:nvPr/>
        </p:nvSpPr>
        <p:spPr>
          <a:xfrm>
            <a:off x="5610031" y="4029171"/>
            <a:ext cx="7449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0" dirty="0"/>
              <a:t>wait</a:t>
            </a:r>
            <a:br>
              <a:rPr lang="en-US" sz="1200" b="0" dirty="0"/>
            </a:br>
            <a:r>
              <a:rPr lang="en-US" sz="1200" b="0" dirty="0"/>
              <a:t>release</a:t>
            </a:r>
            <a:endParaRPr lang="en-GB" sz="1200" b="0" dirty="0"/>
          </a:p>
        </p:txBody>
      </p:sp>
      <p:cxnSp>
        <p:nvCxnSpPr>
          <p:cNvPr id="79" name="Straight Arrow Connector 78"/>
          <p:cNvCxnSpPr/>
          <p:nvPr/>
        </p:nvCxnSpPr>
        <p:spPr bwMode="auto">
          <a:xfrm>
            <a:off x="5620046" y="4260004"/>
            <a:ext cx="733753" cy="1588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84" name="Straight Arrow Connector 83"/>
          <p:cNvCxnSpPr>
            <a:endCxn id="56" idx="1"/>
          </p:cNvCxnSpPr>
          <p:nvPr/>
        </p:nvCxnSpPr>
        <p:spPr bwMode="auto">
          <a:xfrm flipV="1">
            <a:off x="5621196" y="4710757"/>
            <a:ext cx="732603" cy="593154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sp>
        <p:nvSpPr>
          <p:cNvPr id="86" name="TextBox 85"/>
          <p:cNvSpPr txBox="1"/>
          <p:nvPr/>
        </p:nvSpPr>
        <p:spPr>
          <a:xfrm rot="19265347">
            <a:off x="5547685" y="4755740"/>
            <a:ext cx="9003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0" dirty="0"/>
              <a:t>wait</a:t>
            </a:r>
            <a:br>
              <a:rPr lang="en-US" sz="1200" b="0" dirty="0"/>
            </a:br>
            <a:r>
              <a:rPr lang="en-US" sz="1200" b="0" dirty="0"/>
              <a:t>release</a:t>
            </a:r>
            <a:endParaRPr lang="en-GB" sz="1200" b="0" dirty="0"/>
          </a:p>
        </p:txBody>
      </p:sp>
      <p:cxnSp>
        <p:nvCxnSpPr>
          <p:cNvPr id="87" name="Straight Arrow Connector 86"/>
          <p:cNvCxnSpPr>
            <a:endCxn id="69" idx="2"/>
          </p:cNvCxnSpPr>
          <p:nvPr/>
        </p:nvCxnSpPr>
        <p:spPr bwMode="auto">
          <a:xfrm flipV="1">
            <a:off x="7046892" y="4202760"/>
            <a:ext cx="693460" cy="273664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89" name="Straight Arrow Connector 88"/>
          <p:cNvCxnSpPr>
            <a:endCxn id="71" idx="2"/>
          </p:cNvCxnSpPr>
          <p:nvPr/>
        </p:nvCxnSpPr>
        <p:spPr bwMode="auto">
          <a:xfrm>
            <a:off x="7054904" y="4926800"/>
            <a:ext cx="693505" cy="428088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sp>
        <p:nvSpPr>
          <p:cNvPr id="91" name="TextBox 90"/>
          <p:cNvSpPr txBox="1"/>
          <p:nvPr/>
        </p:nvSpPr>
        <p:spPr>
          <a:xfrm rot="20267169">
            <a:off x="7027594" y="4119419"/>
            <a:ext cx="750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0" dirty="0"/>
              <a:t>wait</a:t>
            </a:r>
            <a:br>
              <a:rPr lang="en-US" sz="1200" b="0" dirty="0"/>
            </a:br>
            <a:r>
              <a:rPr lang="en-US" sz="1200" b="0" dirty="0"/>
              <a:t>release</a:t>
            </a:r>
            <a:endParaRPr lang="en-GB" sz="1200" b="0" dirty="0"/>
          </a:p>
        </p:txBody>
      </p:sp>
      <p:sp>
        <p:nvSpPr>
          <p:cNvPr id="92" name="TextBox 91"/>
          <p:cNvSpPr txBox="1"/>
          <p:nvPr/>
        </p:nvSpPr>
        <p:spPr>
          <a:xfrm rot="1918050">
            <a:off x="7006587" y="4912158"/>
            <a:ext cx="8023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0" dirty="0"/>
              <a:t>wait</a:t>
            </a:r>
            <a:br>
              <a:rPr lang="en-US" sz="1200" b="0" dirty="0"/>
            </a:br>
            <a:r>
              <a:rPr lang="en-US" sz="1200" b="0" dirty="0"/>
              <a:t>release</a:t>
            </a:r>
            <a:endParaRPr lang="en-GB" sz="1200" b="0" dirty="0"/>
          </a:p>
        </p:txBody>
      </p:sp>
      <p:sp>
        <p:nvSpPr>
          <p:cNvPr id="93" name="Rectangle 92"/>
          <p:cNvSpPr/>
          <p:nvPr/>
        </p:nvSpPr>
        <p:spPr bwMode="auto">
          <a:xfrm>
            <a:off x="6085273" y="1532272"/>
            <a:ext cx="1369376" cy="1176648"/>
          </a:xfrm>
          <a:prstGeom prst="rect">
            <a:avLst/>
          </a:prstGeom>
          <a:solidFill>
            <a:srgbClr val="FFFF99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1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MS PGothic" pitchFamily="34" charset="-128"/>
            </a:endParaRPr>
          </a:p>
        </p:txBody>
      </p:sp>
      <p:sp>
        <p:nvSpPr>
          <p:cNvPr id="94" name="Rectangle 93"/>
          <p:cNvSpPr/>
          <p:nvPr/>
        </p:nvSpPr>
        <p:spPr bwMode="auto">
          <a:xfrm>
            <a:off x="6543597" y="2001095"/>
            <a:ext cx="494459" cy="237897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1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MS PGothic" pitchFamily="34" charset="-128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5968890" y="2431921"/>
            <a:ext cx="16292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0" dirty="0"/>
              <a:t>shared resource</a:t>
            </a:r>
            <a:endParaRPr lang="en-GB" sz="1200" b="0" dirty="0"/>
          </a:p>
        </p:txBody>
      </p:sp>
      <p:sp>
        <p:nvSpPr>
          <p:cNvPr id="102" name="TextBox 101"/>
          <p:cNvSpPr txBox="1"/>
          <p:nvPr/>
        </p:nvSpPr>
        <p:spPr>
          <a:xfrm>
            <a:off x="5968890" y="1532271"/>
            <a:ext cx="16182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Mutex</a:t>
            </a:r>
            <a:endParaRPr lang="en-GB" dirty="0"/>
          </a:p>
        </p:txBody>
      </p:sp>
      <p:sp>
        <p:nvSpPr>
          <p:cNvPr id="108" name="Oval 107"/>
          <p:cNvSpPr/>
          <p:nvPr/>
        </p:nvSpPr>
        <p:spPr bwMode="auto">
          <a:xfrm>
            <a:off x="4751848" y="1676287"/>
            <a:ext cx="928047" cy="900752"/>
          </a:xfrm>
          <a:prstGeom prst="ellipse">
            <a:avLst/>
          </a:prstGeom>
          <a:solidFill>
            <a:srgbClr val="92D05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MS PGothic" pitchFamily="34" charset="-128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4751848" y="1954443"/>
            <a:ext cx="9280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Thread</a:t>
            </a:r>
            <a:endParaRPr lang="en-GB" dirty="0"/>
          </a:p>
        </p:txBody>
      </p:sp>
      <p:sp>
        <p:nvSpPr>
          <p:cNvPr id="112" name="Oval 111"/>
          <p:cNvSpPr/>
          <p:nvPr/>
        </p:nvSpPr>
        <p:spPr bwMode="auto">
          <a:xfrm>
            <a:off x="7810216" y="1669669"/>
            <a:ext cx="928047" cy="900752"/>
          </a:xfrm>
          <a:prstGeom prst="ellipse">
            <a:avLst/>
          </a:prstGeom>
          <a:solidFill>
            <a:srgbClr val="F1B9D4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MS PGothic" pitchFamily="34" charset="-128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7818848" y="1966158"/>
            <a:ext cx="9213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Thread</a:t>
            </a:r>
            <a:endParaRPr lang="en-GB" dirty="0"/>
          </a:p>
        </p:txBody>
      </p:sp>
      <p:sp>
        <p:nvSpPr>
          <p:cNvPr id="116" name="TextBox 115"/>
          <p:cNvSpPr txBox="1"/>
          <p:nvPr/>
        </p:nvSpPr>
        <p:spPr>
          <a:xfrm>
            <a:off x="5679895" y="1889212"/>
            <a:ext cx="863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0" dirty="0"/>
              <a:t>wait</a:t>
            </a:r>
            <a:br>
              <a:rPr lang="en-US" sz="1200" b="0" dirty="0"/>
            </a:br>
            <a:r>
              <a:rPr lang="en-US" sz="1200" b="0" dirty="0"/>
              <a:t>release</a:t>
            </a:r>
            <a:endParaRPr lang="en-GB" sz="1200" b="0" dirty="0"/>
          </a:p>
        </p:txBody>
      </p:sp>
      <p:cxnSp>
        <p:nvCxnSpPr>
          <p:cNvPr id="117" name="Straight Arrow Connector 116"/>
          <p:cNvCxnSpPr>
            <a:stCxn id="116" idx="1"/>
            <a:endCxn id="94" idx="1"/>
          </p:cNvCxnSpPr>
          <p:nvPr/>
        </p:nvCxnSpPr>
        <p:spPr bwMode="auto">
          <a:xfrm rot="10800000" flipH="1">
            <a:off x="5679895" y="2120045"/>
            <a:ext cx="863702" cy="1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120" name="Straight Arrow Connector 119"/>
          <p:cNvCxnSpPr>
            <a:stCxn id="94" idx="3"/>
            <a:endCxn id="112" idx="2"/>
          </p:cNvCxnSpPr>
          <p:nvPr/>
        </p:nvCxnSpPr>
        <p:spPr bwMode="auto">
          <a:xfrm>
            <a:off x="7038056" y="2120044"/>
            <a:ext cx="772160" cy="1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sp>
        <p:nvSpPr>
          <p:cNvPr id="137" name="TextBox 136"/>
          <p:cNvSpPr txBox="1"/>
          <p:nvPr/>
        </p:nvSpPr>
        <p:spPr>
          <a:xfrm>
            <a:off x="7038056" y="1889211"/>
            <a:ext cx="780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0" dirty="0"/>
              <a:t>wait</a:t>
            </a:r>
            <a:br>
              <a:rPr lang="en-US" sz="1200" b="0" dirty="0"/>
            </a:br>
            <a:r>
              <a:rPr lang="en-US" sz="1200" b="0" dirty="0"/>
              <a:t>release</a:t>
            </a:r>
            <a:endParaRPr lang="en-GB" sz="1200" b="0" dirty="0"/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/>
              <a:t>CMSIS-RTOS: Message &amp; Mail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5852680" y="1533461"/>
            <a:ext cx="1717963" cy="1014153"/>
          </a:xfrm>
          <a:prstGeom prst="rect">
            <a:avLst/>
          </a:prstGeom>
          <a:solidFill>
            <a:srgbClr val="FFFF99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1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MS PGothic" pitchFamily="34" charset="-128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4657252" y="1588920"/>
            <a:ext cx="928047" cy="900752"/>
          </a:xfrm>
          <a:prstGeom prst="ellipse">
            <a:avLst/>
          </a:prstGeom>
          <a:solidFill>
            <a:srgbClr val="92D05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1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MS PGothic" pitchFamily="34" charset="-12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81984" y="1698099"/>
            <a:ext cx="8871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Thread or</a:t>
            </a:r>
            <a:br>
              <a:rPr lang="en-US" dirty="0"/>
            </a:br>
            <a:r>
              <a:rPr lang="en-US" dirty="0"/>
              <a:t>ISR</a:t>
            </a:r>
            <a:endParaRPr lang="en-GB" dirty="0"/>
          </a:p>
        </p:txBody>
      </p:sp>
      <p:sp>
        <p:nvSpPr>
          <p:cNvPr id="10" name="Oval 9"/>
          <p:cNvSpPr/>
          <p:nvPr/>
        </p:nvSpPr>
        <p:spPr bwMode="auto">
          <a:xfrm>
            <a:off x="7854652" y="1577544"/>
            <a:ext cx="928047" cy="900752"/>
          </a:xfrm>
          <a:prstGeom prst="ellipse">
            <a:avLst/>
          </a:prstGeom>
          <a:solidFill>
            <a:srgbClr val="96E2F4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1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MS PGothic" pitchFamily="34" charset="-12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854607" y="1673078"/>
            <a:ext cx="8871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Thread or</a:t>
            </a:r>
            <a:br>
              <a:rPr lang="en-US" dirty="0"/>
            </a:br>
            <a:r>
              <a:rPr lang="en-US" dirty="0"/>
              <a:t>ISR</a:t>
            </a:r>
            <a:endParaRPr lang="en-GB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6245395" y="1901814"/>
            <a:ext cx="228338" cy="286603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1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MS PGothic" pitchFamily="34" charset="-128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6473158" y="1901815"/>
            <a:ext cx="228338" cy="285507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1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MS PGothic" pitchFamily="34" charset="-128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6700921" y="1901815"/>
            <a:ext cx="228338" cy="285580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1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MS PGothic" pitchFamily="34" charset="-128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6928684" y="1901815"/>
            <a:ext cx="228338" cy="286603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1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MS PGothic" pitchFamily="34" charset="-128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7156447" y="1901815"/>
            <a:ext cx="228338" cy="285508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1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MS PGothic" pitchFamily="34" charset="-128"/>
            </a:endParaRPr>
          </a:p>
        </p:txBody>
      </p:sp>
      <p:cxnSp>
        <p:nvCxnSpPr>
          <p:cNvPr id="17" name="Straight Arrow Connector 16"/>
          <p:cNvCxnSpPr>
            <a:stCxn id="8" idx="6"/>
            <a:endCxn id="24" idx="1"/>
          </p:cNvCxnSpPr>
          <p:nvPr/>
        </p:nvCxnSpPr>
        <p:spPr bwMode="auto">
          <a:xfrm>
            <a:off x="5585299" y="2039296"/>
            <a:ext cx="430110" cy="5821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Straight Arrow Connector 17"/>
          <p:cNvCxnSpPr>
            <a:stCxn id="16" idx="3"/>
            <a:endCxn id="11" idx="1"/>
          </p:cNvCxnSpPr>
          <p:nvPr/>
        </p:nvCxnSpPr>
        <p:spPr bwMode="auto">
          <a:xfrm flipV="1">
            <a:off x="7384785" y="2042410"/>
            <a:ext cx="469822" cy="2159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9" name="TextBox 18"/>
          <p:cNvSpPr txBox="1"/>
          <p:nvPr/>
        </p:nvSpPr>
        <p:spPr>
          <a:xfrm>
            <a:off x="5558956" y="1777301"/>
            <a:ext cx="5153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dirty="0"/>
              <a:t>put</a:t>
            </a:r>
            <a:endParaRPr lang="en-GB" sz="1200" b="0" dirty="0"/>
          </a:p>
        </p:txBody>
      </p:sp>
      <p:sp>
        <p:nvSpPr>
          <p:cNvPr id="21" name="TextBox 20"/>
          <p:cNvSpPr txBox="1"/>
          <p:nvPr/>
        </p:nvSpPr>
        <p:spPr>
          <a:xfrm>
            <a:off x="7360055" y="1771758"/>
            <a:ext cx="5430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dirty="0"/>
              <a:t> get</a:t>
            </a:r>
            <a:endParaRPr lang="en-GB" sz="1200" b="0" dirty="0"/>
          </a:p>
        </p:txBody>
      </p:sp>
      <p:sp>
        <p:nvSpPr>
          <p:cNvPr id="22" name="TextBox 21"/>
          <p:cNvSpPr txBox="1"/>
          <p:nvPr/>
        </p:nvSpPr>
        <p:spPr>
          <a:xfrm>
            <a:off x="5880385" y="1497438"/>
            <a:ext cx="16182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Message Queue</a:t>
            </a:r>
            <a:endParaRPr lang="en-GB" dirty="0"/>
          </a:p>
        </p:txBody>
      </p:sp>
      <p:sp>
        <p:nvSpPr>
          <p:cNvPr id="23" name="TextBox 22"/>
          <p:cNvSpPr txBox="1"/>
          <p:nvPr/>
        </p:nvSpPr>
        <p:spPr>
          <a:xfrm>
            <a:off x="5885926" y="2148602"/>
            <a:ext cx="16292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0" dirty="0" err="1"/>
              <a:t>int</a:t>
            </a:r>
            <a:r>
              <a:rPr lang="en-US" sz="1200" b="0" dirty="0"/>
              <a:t> / pointer values</a:t>
            </a:r>
            <a:endParaRPr lang="en-GB" sz="1200" b="0" dirty="0"/>
          </a:p>
        </p:txBody>
      </p:sp>
      <p:sp>
        <p:nvSpPr>
          <p:cNvPr id="24" name="Rectangle 23"/>
          <p:cNvSpPr/>
          <p:nvPr/>
        </p:nvSpPr>
        <p:spPr bwMode="auto">
          <a:xfrm>
            <a:off x="6015409" y="1901815"/>
            <a:ext cx="228338" cy="286603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1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MS PGothic" pitchFamily="34" charset="-128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5855446" y="3672230"/>
            <a:ext cx="1717963" cy="2319249"/>
          </a:xfrm>
          <a:prstGeom prst="rect">
            <a:avLst/>
          </a:prstGeom>
          <a:solidFill>
            <a:srgbClr val="FFFF99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1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MS PGothic" pitchFamily="34" charset="-128"/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4660018" y="3727689"/>
            <a:ext cx="928047" cy="900752"/>
          </a:xfrm>
          <a:prstGeom prst="ellipse">
            <a:avLst/>
          </a:prstGeom>
          <a:solidFill>
            <a:srgbClr val="92D05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1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MS PGothic" pitchFamily="34" charset="-128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684750" y="3836868"/>
            <a:ext cx="8871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Thread or</a:t>
            </a:r>
            <a:br>
              <a:rPr lang="en-US" dirty="0"/>
            </a:br>
            <a:r>
              <a:rPr lang="en-US" dirty="0"/>
              <a:t>ISR</a:t>
            </a:r>
            <a:endParaRPr lang="en-GB" dirty="0"/>
          </a:p>
        </p:txBody>
      </p:sp>
      <p:sp>
        <p:nvSpPr>
          <p:cNvPr id="28" name="Oval 27"/>
          <p:cNvSpPr/>
          <p:nvPr/>
        </p:nvSpPr>
        <p:spPr bwMode="auto">
          <a:xfrm>
            <a:off x="7857418" y="3716313"/>
            <a:ext cx="928047" cy="900752"/>
          </a:xfrm>
          <a:prstGeom prst="ellipse">
            <a:avLst/>
          </a:prstGeom>
          <a:solidFill>
            <a:srgbClr val="96E2F4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1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MS PGothic" pitchFamily="34" charset="-128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857373" y="3811847"/>
            <a:ext cx="8871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Thread or</a:t>
            </a:r>
            <a:br>
              <a:rPr lang="en-US" dirty="0"/>
            </a:br>
            <a:r>
              <a:rPr lang="en-US" dirty="0"/>
              <a:t>ISR</a:t>
            </a:r>
            <a:endParaRPr lang="en-GB" dirty="0"/>
          </a:p>
        </p:txBody>
      </p:sp>
      <p:sp>
        <p:nvSpPr>
          <p:cNvPr id="30" name="Rectangle 29"/>
          <p:cNvSpPr/>
          <p:nvPr/>
        </p:nvSpPr>
        <p:spPr bwMode="auto">
          <a:xfrm>
            <a:off x="6248161" y="4473020"/>
            <a:ext cx="230744" cy="1224742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1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MS PGothic" pitchFamily="34" charset="-128"/>
            </a:endParaRPr>
          </a:p>
        </p:txBody>
      </p:sp>
      <p:sp>
        <p:nvSpPr>
          <p:cNvPr id="31" name="Rectangle 30"/>
          <p:cNvSpPr/>
          <p:nvPr/>
        </p:nvSpPr>
        <p:spPr bwMode="auto">
          <a:xfrm>
            <a:off x="6478905" y="4475790"/>
            <a:ext cx="234769" cy="1221971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1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MS PGothic" pitchFamily="34" charset="-128"/>
            </a:endParaRPr>
          </a:p>
        </p:txBody>
      </p:sp>
      <p:cxnSp>
        <p:nvCxnSpPr>
          <p:cNvPr id="35" name="Straight Arrow Connector 34"/>
          <p:cNvCxnSpPr>
            <a:stCxn id="26" idx="6"/>
          </p:cNvCxnSpPr>
          <p:nvPr/>
        </p:nvCxnSpPr>
        <p:spPr bwMode="auto">
          <a:xfrm>
            <a:off x="5588065" y="4178065"/>
            <a:ext cx="469662" cy="6781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6" name="Straight Arrow Connector 35"/>
          <p:cNvCxnSpPr>
            <a:endCxn id="29" idx="1"/>
          </p:cNvCxnSpPr>
          <p:nvPr/>
        </p:nvCxnSpPr>
        <p:spPr bwMode="auto">
          <a:xfrm flipV="1">
            <a:off x="7382221" y="4181179"/>
            <a:ext cx="475152" cy="3667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7" name="TextBox 36"/>
          <p:cNvSpPr txBox="1"/>
          <p:nvPr/>
        </p:nvSpPr>
        <p:spPr>
          <a:xfrm>
            <a:off x="5561722" y="3916070"/>
            <a:ext cx="5153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dirty="0"/>
              <a:t>put</a:t>
            </a:r>
            <a:endParaRPr lang="en-GB" sz="1200" b="0" dirty="0"/>
          </a:p>
        </p:txBody>
      </p:sp>
      <p:sp>
        <p:nvSpPr>
          <p:cNvPr id="39" name="TextBox 38"/>
          <p:cNvSpPr txBox="1"/>
          <p:nvPr/>
        </p:nvSpPr>
        <p:spPr>
          <a:xfrm>
            <a:off x="7362821" y="3910527"/>
            <a:ext cx="5430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dirty="0"/>
              <a:t> get</a:t>
            </a:r>
            <a:endParaRPr lang="en-GB" sz="1200" b="0" dirty="0"/>
          </a:p>
        </p:txBody>
      </p:sp>
      <p:sp>
        <p:nvSpPr>
          <p:cNvPr id="40" name="TextBox 39"/>
          <p:cNvSpPr txBox="1"/>
          <p:nvPr/>
        </p:nvSpPr>
        <p:spPr>
          <a:xfrm>
            <a:off x="5883151" y="3636207"/>
            <a:ext cx="16182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Mail Queue</a:t>
            </a:r>
            <a:endParaRPr lang="en-GB" dirty="0"/>
          </a:p>
        </p:txBody>
      </p:sp>
      <p:sp>
        <p:nvSpPr>
          <p:cNvPr id="41" name="TextBox 40"/>
          <p:cNvSpPr txBox="1"/>
          <p:nvPr/>
        </p:nvSpPr>
        <p:spPr>
          <a:xfrm>
            <a:off x="5844358" y="5683909"/>
            <a:ext cx="16292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0" dirty="0"/>
              <a:t>memory blocks</a:t>
            </a:r>
            <a:endParaRPr lang="en-GB" sz="1200" b="0" dirty="0"/>
          </a:p>
        </p:txBody>
      </p:sp>
      <p:sp>
        <p:nvSpPr>
          <p:cNvPr id="42" name="Rectangle 41"/>
          <p:cNvSpPr/>
          <p:nvPr/>
        </p:nvSpPr>
        <p:spPr bwMode="auto">
          <a:xfrm>
            <a:off x="6018175" y="4472860"/>
            <a:ext cx="229986" cy="1224902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1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MS PGothic" pitchFamily="34" charset="-128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902547" y="3777524"/>
            <a:ext cx="16182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. . . . . .</a:t>
            </a:r>
            <a:endParaRPr lang="en-GB" sz="3200" dirty="0"/>
          </a:p>
        </p:txBody>
      </p:sp>
      <p:sp>
        <p:nvSpPr>
          <p:cNvPr id="46" name="Rectangle 45"/>
          <p:cNvSpPr/>
          <p:nvPr/>
        </p:nvSpPr>
        <p:spPr bwMode="auto">
          <a:xfrm>
            <a:off x="6943660" y="4475791"/>
            <a:ext cx="228338" cy="1224742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1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MS PGothic" pitchFamily="34" charset="-128"/>
            </a:endParaRPr>
          </a:p>
        </p:txBody>
      </p:sp>
      <p:sp>
        <p:nvSpPr>
          <p:cNvPr id="47" name="Rectangle 46"/>
          <p:cNvSpPr/>
          <p:nvPr/>
        </p:nvSpPr>
        <p:spPr bwMode="auto">
          <a:xfrm>
            <a:off x="7168862" y="4474535"/>
            <a:ext cx="230899" cy="1225998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1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MS PGothic" pitchFamily="34" charset="-128"/>
            </a:endParaRPr>
          </a:p>
        </p:txBody>
      </p:sp>
      <p:sp>
        <p:nvSpPr>
          <p:cNvPr id="48" name="Rectangle 47"/>
          <p:cNvSpPr/>
          <p:nvPr/>
        </p:nvSpPr>
        <p:spPr bwMode="auto">
          <a:xfrm>
            <a:off x="6713674" y="4475631"/>
            <a:ext cx="229986" cy="1224902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1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MS PGothic" pitchFamily="34" charset="-128"/>
            </a:endParaRPr>
          </a:p>
        </p:txBody>
      </p:sp>
      <p:cxnSp>
        <p:nvCxnSpPr>
          <p:cNvPr id="49" name="Straight Arrow Connector 48"/>
          <p:cNvCxnSpPr/>
          <p:nvPr/>
        </p:nvCxnSpPr>
        <p:spPr bwMode="auto">
          <a:xfrm rot="10800000">
            <a:off x="5520171" y="4423148"/>
            <a:ext cx="498765" cy="266003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0" name="TextBox 49"/>
          <p:cNvSpPr txBox="1"/>
          <p:nvPr/>
        </p:nvSpPr>
        <p:spPr>
          <a:xfrm rot="1712184">
            <a:off x="5486909" y="4528439"/>
            <a:ext cx="5153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dirty="0" err="1"/>
              <a:t>alloc</a:t>
            </a:r>
            <a:endParaRPr lang="en-GB" sz="1200" b="0" dirty="0"/>
          </a:p>
        </p:txBody>
      </p:sp>
      <p:cxnSp>
        <p:nvCxnSpPr>
          <p:cNvPr id="53" name="Straight Arrow Connector 52"/>
          <p:cNvCxnSpPr/>
          <p:nvPr/>
        </p:nvCxnSpPr>
        <p:spPr bwMode="auto">
          <a:xfrm rot="10800000" flipV="1">
            <a:off x="7396077" y="4417602"/>
            <a:ext cx="534784" cy="252158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5" name="TextBox 54"/>
          <p:cNvSpPr txBox="1"/>
          <p:nvPr/>
        </p:nvSpPr>
        <p:spPr>
          <a:xfrm rot="19992497">
            <a:off x="7529053" y="4459153"/>
            <a:ext cx="5153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dirty="0"/>
              <a:t>free</a:t>
            </a:r>
            <a:endParaRPr lang="en-GB" sz="1200" b="0" dirty="0"/>
          </a:p>
        </p:txBody>
      </p:sp>
      <p:sp>
        <p:nvSpPr>
          <p:cNvPr id="44" name="Content Placeholder 2"/>
          <p:cNvSpPr txBox="1">
            <a:spLocks/>
          </p:cNvSpPr>
          <p:nvPr/>
        </p:nvSpPr>
        <p:spPr bwMode="auto">
          <a:xfrm>
            <a:off x="323850" y="933450"/>
            <a:ext cx="4176897" cy="532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65113" indent="-2651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defRPr/>
            </a:pPr>
            <a:r>
              <a:rPr lang="en-US" sz="2400" b="0" kern="0" dirty="0">
                <a:latin typeface="+mn-lt"/>
                <a:ea typeface="+mn-ea"/>
              </a:rPr>
              <a:t>Message/Mail Queues</a:t>
            </a:r>
          </a:p>
          <a:p>
            <a:pPr marL="227013" lvl="1" indent="-2270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1600" b="0" kern="0" dirty="0">
                <a:latin typeface="+mn-lt"/>
                <a:ea typeface="+mn-ea"/>
              </a:rPr>
              <a:t>Buffered information exchange between threads or interrupt service routines (ISR)</a:t>
            </a:r>
          </a:p>
          <a:p>
            <a:pPr marL="227013" lvl="1" indent="-2270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1600" b="0" kern="0" dirty="0"/>
              <a:t>Queue operations:</a:t>
            </a:r>
            <a:br>
              <a:rPr lang="en-US" sz="1600" b="0" kern="0" dirty="0"/>
            </a:br>
            <a:r>
              <a:rPr lang="en-US" sz="1600" b="0" kern="0" dirty="0"/>
              <a:t>- put info to queue (Thread, ISR)</a:t>
            </a:r>
            <a:br>
              <a:rPr lang="en-US" sz="1600" b="0" kern="0" dirty="0"/>
            </a:br>
            <a:r>
              <a:rPr lang="en-US" sz="1600" b="0" kern="0" dirty="0"/>
              <a:t>- get info from queue (Thread, ISR)</a:t>
            </a:r>
            <a:br>
              <a:rPr lang="en-US" sz="1600" b="0" kern="0" dirty="0"/>
            </a:br>
            <a:r>
              <a:rPr lang="en-US" sz="1600" b="0" kern="0" dirty="0"/>
              <a:t>- wait for info (Thread only)</a:t>
            </a:r>
          </a:p>
          <a:p>
            <a:pPr marL="227013" lvl="1" indent="-2270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1600" b="0" kern="0" dirty="0"/>
              <a:t>Suited for multi-processor architectures</a:t>
            </a:r>
          </a:p>
          <a:p>
            <a:pPr marL="227013" lvl="1" indent="-2270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1600" b="0" kern="0" dirty="0">
                <a:latin typeface="+mn-lt"/>
                <a:ea typeface="+mn-ea"/>
              </a:rPr>
              <a:t>Memory blocks used for mail might be access protected via MPU</a:t>
            </a:r>
          </a:p>
          <a:p>
            <a:pPr marL="227013" lvl="1" indent="-2270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endParaRPr lang="en-US" sz="1200" b="0" kern="0" dirty="0">
              <a:latin typeface="+mn-lt"/>
              <a:ea typeface="+mn-ea"/>
            </a:endParaRPr>
          </a:p>
          <a:p>
            <a:pPr marL="265113" indent="-2651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defRPr/>
            </a:pPr>
            <a:r>
              <a:rPr lang="en-US" sz="2400" b="0" kern="0" dirty="0">
                <a:latin typeface="+mn-lt"/>
                <a:ea typeface="+mn-ea"/>
              </a:rPr>
              <a:t>Message/Mail Description</a:t>
            </a:r>
          </a:p>
          <a:p>
            <a:pPr marL="227013" lvl="1" indent="-2270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1600" b="0" kern="0" dirty="0"/>
              <a:t>Contain data type for run-time type checking and kernel aware debugging</a:t>
            </a:r>
          </a:p>
          <a:p>
            <a:pPr marL="227013" lvl="1" indent="-2270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1600" b="0" kern="0" dirty="0"/>
              <a:t>Define queue size and optionally the receiving thread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643305" y="953013"/>
            <a:ext cx="40969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0" dirty="0"/>
              <a:t>Message: Integer or Pointer</a:t>
            </a:r>
            <a:endParaRPr lang="en-GB" sz="2400" b="0" dirty="0"/>
          </a:p>
        </p:txBody>
      </p:sp>
      <p:sp>
        <p:nvSpPr>
          <p:cNvPr id="51" name="TextBox 50"/>
          <p:cNvSpPr txBox="1"/>
          <p:nvPr/>
        </p:nvSpPr>
        <p:spPr>
          <a:xfrm>
            <a:off x="4641330" y="3041038"/>
            <a:ext cx="40969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0" dirty="0"/>
              <a:t>Mail: Memory Blocks</a:t>
            </a:r>
            <a:endParaRPr lang="en-GB" sz="2400" b="0" dirty="0"/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Rectangle 96"/>
          <p:cNvSpPr/>
          <p:nvPr/>
        </p:nvSpPr>
        <p:spPr bwMode="auto">
          <a:xfrm>
            <a:off x="358745" y="2098748"/>
            <a:ext cx="8385731" cy="2396279"/>
          </a:xfrm>
          <a:prstGeom prst="rect">
            <a:avLst/>
          </a:prstGeom>
          <a:solidFill>
            <a:schemeClr val="accent6">
              <a:lumMod val="95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MS PGothic" pitchFamily="34" charset="-128"/>
            </a:endParaRPr>
          </a:p>
        </p:txBody>
      </p:sp>
      <p:sp>
        <p:nvSpPr>
          <p:cNvPr id="38914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/>
              <a:t>CMSIS-RTOS: Time Management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57372" y="3868154"/>
            <a:ext cx="8871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Time</a:t>
            </a:r>
            <a:endParaRPr lang="en-GB" dirty="0"/>
          </a:p>
        </p:txBody>
      </p:sp>
      <p:sp>
        <p:nvSpPr>
          <p:cNvPr id="44" name="Content Placeholder 2"/>
          <p:cNvSpPr txBox="1">
            <a:spLocks/>
          </p:cNvSpPr>
          <p:nvPr/>
        </p:nvSpPr>
        <p:spPr bwMode="auto">
          <a:xfrm>
            <a:off x="323850" y="933450"/>
            <a:ext cx="8420627" cy="532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7013" lvl="1" indent="-2270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defRPr/>
            </a:pPr>
            <a:r>
              <a:rPr lang="en-US" sz="2400" b="0" kern="0" dirty="0">
                <a:latin typeface="+mn-lt"/>
                <a:ea typeface="+mn-ea"/>
              </a:rPr>
              <a:t>A Timer Thread handles multiple Callback Functions</a:t>
            </a:r>
          </a:p>
          <a:p>
            <a:pPr marL="227013" lvl="1" indent="-2270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1600" b="0" kern="0" dirty="0"/>
              <a:t>One-Shot or periodic function callbacks can be started, restarted, or stopped</a:t>
            </a:r>
          </a:p>
          <a:p>
            <a:pPr marL="227013" lvl="1" indent="-2270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1600" b="0" kern="0" dirty="0"/>
              <a:t>The callback function has an argument and can use other RTOS API calls</a:t>
            </a:r>
          </a:p>
          <a:p>
            <a:pPr marL="227013" lvl="1" indent="-2270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endParaRPr lang="en-US" sz="1600" b="0" kern="0" dirty="0"/>
          </a:p>
          <a:p>
            <a:pPr marL="227013" lvl="1" indent="-2270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endParaRPr lang="en-US" sz="1600" b="0" kern="0" dirty="0"/>
          </a:p>
          <a:p>
            <a:pPr marL="227013" lvl="1" indent="-2270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endParaRPr lang="en-US" sz="1600" b="0" kern="0" dirty="0"/>
          </a:p>
          <a:p>
            <a:pPr marL="227013" lvl="1" indent="-2270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endParaRPr lang="en-US" sz="1600" b="0" kern="0" dirty="0"/>
          </a:p>
          <a:p>
            <a:pPr marL="227013" lvl="1" indent="-2270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endParaRPr lang="en-US" sz="1600" b="0" kern="0" dirty="0"/>
          </a:p>
          <a:p>
            <a:pPr marL="227013" lvl="1" indent="-2270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endParaRPr lang="en-US" sz="1600" b="0" kern="0" dirty="0"/>
          </a:p>
          <a:p>
            <a:pPr marL="227013" lvl="1" indent="-2270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endParaRPr lang="en-US" sz="1600" b="0" kern="0" dirty="0"/>
          </a:p>
          <a:p>
            <a:pPr marL="227013" lvl="1" indent="-2270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endParaRPr lang="en-US" sz="1600" b="0" kern="0" dirty="0"/>
          </a:p>
          <a:p>
            <a:pPr marL="227013" lvl="1" indent="-2270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endParaRPr lang="en-US" sz="1600" b="0" kern="0" dirty="0"/>
          </a:p>
          <a:p>
            <a:pPr marL="227013" lvl="1" indent="-2270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defRPr/>
            </a:pPr>
            <a:r>
              <a:rPr lang="en-US" sz="2400" b="0" kern="0" dirty="0"/>
              <a:t>Timeout and Time Delay in each Thread</a:t>
            </a:r>
          </a:p>
          <a:p>
            <a:pPr marL="227013" lvl="1" indent="-2270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1600" b="0" kern="0" dirty="0" err="1"/>
              <a:t>osDelay</a:t>
            </a:r>
            <a:r>
              <a:rPr lang="en-US" sz="1600" b="0" kern="0" dirty="0"/>
              <a:t> suspends a thread for a specific time period.</a:t>
            </a:r>
          </a:p>
          <a:p>
            <a:pPr marL="227013" lvl="1" indent="-2270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1600" b="0" kern="0" dirty="0"/>
              <a:t>Functions that wait for a resource (semaphore, mail, </a:t>
            </a:r>
            <a:r>
              <a:rPr lang="en-US" sz="1600" b="0" kern="0" dirty="0" err="1"/>
              <a:t>mutex</a:t>
            </a:r>
            <a:r>
              <a:rPr lang="en-US" sz="1600" b="0" kern="0" dirty="0"/>
              <a:t>, etc.) support timeout value</a:t>
            </a:r>
          </a:p>
          <a:p>
            <a:pPr marL="227013" lvl="1" indent="-2270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endParaRPr lang="en-US" sz="1600" b="0" kern="0" dirty="0"/>
          </a:p>
          <a:p>
            <a:pPr marL="227013" lvl="1" indent="-2270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endParaRPr lang="en-US" sz="1600" b="0" kern="0" dirty="0"/>
          </a:p>
        </p:txBody>
      </p:sp>
      <p:cxnSp>
        <p:nvCxnSpPr>
          <p:cNvPr id="54" name="Straight Arrow Connector 53"/>
          <p:cNvCxnSpPr/>
          <p:nvPr/>
        </p:nvCxnSpPr>
        <p:spPr bwMode="auto">
          <a:xfrm>
            <a:off x="500033" y="4018865"/>
            <a:ext cx="7607637" cy="1587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 bwMode="auto">
          <a:xfrm rot="16200000" flipH="1">
            <a:off x="1044887" y="2779355"/>
            <a:ext cx="1339186" cy="1143007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0" name="Straight Connector 59"/>
          <p:cNvCxnSpPr/>
          <p:nvPr/>
        </p:nvCxnSpPr>
        <p:spPr bwMode="auto">
          <a:xfrm rot="16200000" flipH="1">
            <a:off x="2187895" y="2777769"/>
            <a:ext cx="1339186" cy="1143007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2" name="Straight Connector 61"/>
          <p:cNvCxnSpPr/>
          <p:nvPr/>
        </p:nvCxnSpPr>
        <p:spPr bwMode="auto">
          <a:xfrm rot="5400000" flipH="1" flipV="1">
            <a:off x="1617185" y="3350066"/>
            <a:ext cx="1337598" cy="0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3" name="Straight Connector 62"/>
          <p:cNvCxnSpPr/>
          <p:nvPr/>
        </p:nvCxnSpPr>
        <p:spPr bwMode="auto">
          <a:xfrm rot="16200000" flipH="1">
            <a:off x="3393275" y="2716985"/>
            <a:ext cx="642939" cy="571505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4" name="Straight Connector 63"/>
          <p:cNvCxnSpPr/>
          <p:nvPr/>
        </p:nvCxnSpPr>
        <p:spPr bwMode="auto">
          <a:xfrm rot="5400000" flipH="1" flipV="1">
            <a:off x="2760193" y="3351655"/>
            <a:ext cx="1337598" cy="0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5" name="Straight Connector 64"/>
          <p:cNvCxnSpPr/>
          <p:nvPr/>
        </p:nvCxnSpPr>
        <p:spPr bwMode="auto">
          <a:xfrm rot="16200000" flipH="1">
            <a:off x="3867481" y="2385654"/>
            <a:ext cx="1766229" cy="1500196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6" name="Straight Connector 65"/>
          <p:cNvCxnSpPr/>
          <p:nvPr/>
        </p:nvCxnSpPr>
        <p:spPr bwMode="auto">
          <a:xfrm rot="16200000" flipV="1">
            <a:off x="3464713" y="2788421"/>
            <a:ext cx="1071571" cy="1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" name="Straight Connector 70"/>
          <p:cNvCxnSpPr/>
          <p:nvPr/>
        </p:nvCxnSpPr>
        <p:spPr bwMode="auto">
          <a:xfrm rot="5400000" flipH="1" flipV="1">
            <a:off x="4615992" y="3137340"/>
            <a:ext cx="1769405" cy="0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2" name="Straight Connector 71"/>
          <p:cNvCxnSpPr/>
          <p:nvPr/>
        </p:nvCxnSpPr>
        <p:spPr bwMode="auto">
          <a:xfrm rot="16200000" flipH="1">
            <a:off x="6955024" y="2318543"/>
            <a:ext cx="669594" cy="571505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8" name="Straight Arrow Connector 77"/>
          <p:cNvCxnSpPr>
            <a:endCxn id="80" idx="0"/>
          </p:cNvCxnSpPr>
          <p:nvPr/>
        </p:nvCxnSpPr>
        <p:spPr bwMode="auto">
          <a:xfrm rot="5400000">
            <a:off x="2209834" y="4098193"/>
            <a:ext cx="153888" cy="1588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0" name="TextBox 79"/>
          <p:cNvSpPr txBox="1"/>
          <p:nvPr/>
        </p:nvSpPr>
        <p:spPr>
          <a:xfrm>
            <a:off x="1643042" y="4175931"/>
            <a:ext cx="12858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Callback</a:t>
            </a:r>
            <a:endParaRPr lang="en-GB" dirty="0"/>
          </a:p>
        </p:txBody>
      </p:sp>
      <p:cxnSp>
        <p:nvCxnSpPr>
          <p:cNvPr id="82" name="Straight Arrow Connector 81"/>
          <p:cNvCxnSpPr>
            <a:endCxn id="83" idx="0"/>
          </p:cNvCxnSpPr>
          <p:nvPr/>
        </p:nvCxnSpPr>
        <p:spPr bwMode="auto">
          <a:xfrm rot="5400000">
            <a:off x="3352843" y="4115055"/>
            <a:ext cx="153888" cy="1588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3" name="TextBox 82"/>
          <p:cNvSpPr txBox="1"/>
          <p:nvPr/>
        </p:nvSpPr>
        <p:spPr>
          <a:xfrm>
            <a:off x="2786051" y="4192793"/>
            <a:ext cx="12858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Callback</a:t>
            </a:r>
            <a:endParaRPr lang="en-GB" dirty="0"/>
          </a:p>
        </p:txBody>
      </p:sp>
      <p:cxnSp>
        <p:nvCxnSpPr>
          <p:cNvPr id="84" name="Straight Arrow Connector 83"/>
          <p:cNvCxnSpPr>
            <a:endCxn id="85" idx="0"/>
          </p:cNvCxnSpPr>
          <p:nvPr/>
        </p:nvCxnSpPr>
        <p:spPr bwMode="auto">
          <a:xfrm rot="5400000">
            <a:off x="5424544" y="4109512"/>
            <a:ext cx="153888" cy="1588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4857752" y="4187250"/>
            <a:ext cx="12858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Callback</a:t>
            </a:r>
            <a:endParaRPr lang="en-GB" dirty="0"/>
          </a:p>
        </p:txBody>
      </p:sp>
      <p:cxnSp>
        <p:nvCxnSpPr>
          <p:cNvPr id="86" name="Straight Arrow Connector 85"/>
          <p:cNvCxnSpPr>
            <a:endCxn id="87" idx="0"/>
          </p:cNvCxnSpPr>
          <p:nvPr/>
        </p:nvCxnSpPr>
        <p:spPr bwMode="auto">
          <a:xfrm rot="5400000">
            <a:off x="6926331" y="4115055"/>
            <a:ext cx="153888" cy="1588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7" name="TextBox 86"/>
          <p:cNvSpPr txBox="1"/>
          <p:nvPr/>
        </p:nvSpPr>
        <p:spPr>
          <a:xfrm>
            <a:off x="6359539" y="4192793"/>
            <a:ext cx="12858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Callback</a:t>
            </a:r>
            <a:endParaRPr lang="en-GB" dirty="0"/>
          </a:p>
        </p:txBody>
      </p:sp>
      <p:sp>
        <p:nvSpPr>
          <p:cNvPr id="88" name="TextBox 87"/>
          <p:cNvSpPr txBox="1"/>
          <p:nvPr/>
        </p:nvSpPr>
        <p:spPr>
          <a:xfrm>
            <a:off x="358745" y="2218014"/>
            <a:ext cx="15716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osTimerStart</a:t>
            </a:r>
            <a:endParaRPr lang="en-GB" dirty="0"/>
          </a:p>
        </p:txBody>
      </p:sp>
      <p:cxnSp>
        <p:nvCxnSpPr>
          <p:cNvPr id="89" name="Straight Arrow Connector 88"/>
          <p:cNvCxnSpPr/>
          <p:nvPr/>
        </p:nvCxnSpPr>
        <p:spPr bwMode="auto">
          <a:xfrm rot="5400000">
            <a:off x="1066826" y="2601941"/>
            <a:ext cx="153888" cy="1588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2071669" y="2098748"/>
            <a:ext cx="17145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osTimerStart</a:t>
            </a:r>
            <a:br>
              <a:rPr lang="en-US" dirty="0"/>
            </a:br>
            <a:r>
              <a:rPr lang="en-US" b="0" dirty="0"/>
              <a:t>(restart timer)</a:t>
            </a:r>
            <a:endParaRPr lang="en-GB" b="0" dirty="0"/>
          </a:p>
        </p:txBody>
      </p:sp>
      <p:cxnSp>
        <p:nvCxnSpPr>
          <p:cNvPr id="92" name="Straight Arrow Connector 91"/>
          <p:cNvCxnSpPr/>
          <p:nvPr/>
        </p:nvCxnSpPr>
        <p:spPr bwMode="auto">
          <a:xfrm>
            <a:off x="3786182" y="2251047"/>
            <a:ext cx="212727" cy="1588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5" name="TextBox 94"/>
          <p:cNvSpPr txBox="1"/>
          <p:nvPr/>
        </p:nvSpPr>
        <p:spPr>
          <a:xfrm>
            <a:off x="7216794" y="2449184"/>
            <a:ext cx="15716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osTimerStop</a:t>
            </a:r>
            <a:endParaRPr lang="en-GB" dirty="0"/>
          </a:p>
        </p:txBody>
      </p:sp>
      <p:cxnSp>
        <p:nvCxnSpPr>
          <p:cNvPr id="96" name="Straight Arrow Connector 95"/>
          <p:cNvCxnSpPr/>
          <p:nvPr/>
        </p:nvCxnSpPr>
        <p:spPr bwMode="auto">
          <a:xfrm rot="5400000">
            <a:off x="7496247" y="2833111"/>
            <a:ext cx="153888" cy="1588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 bwMode="auto">
          <a:xfrm rot="16200000" flipH="1">
            <a:off x="5369268" y="2360588"/>
            <a:ext cx="1766229" cy="1500196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5" name="Straight Connector 34"/>
          <p:cNvCxnSpPr/>
          <p:nvPr/>
        </p:nvCxnSpPr>
        <p:spPr bwMode="auto">
          <a:xfrm rot="5400000" flipH="1" flipV="1">
            <a:off x="6117779" y="3154202"/>
            <a:ext cx="1769405" cy="0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0"/>
          <p:cNvSpPr>
            <a:spLocks noChangeArrowheads="1"/>
          </p:cNvSpPr>
          <p:nvPr/>
        </p:nvSpPr>
        <p:spPr bwMode="auto">
          <a:xfrm>
            <a:off x="133350" y="1971675"/>
            <a:ext cx="1581150" cy="4162425"/>
          </a:xfrm>
          <a:prstGeom prst="rect">
            <a:avLst/>
          </a:prstGeom>
          <a:gradFill rotWithShape="1">
            <a:gsLst>
              <a:gs pos="0">
                <a:srgbClr val="FF8080"/>
              </a:gs>
              <a:gs pos="50000">
                <a:srgbClr val="FFB3B3"/>
              </a:gs>
              <a:gs pos="100000">
                <a:srgbClr val="FFDADA"/>
              </a:gs>
            </a:gsLst>
            <a:lin ang="8100000" scaled="1"/>
          </a:gra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35843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/>
              <a:t>CMSIS-API: RTOS Potential</a:t>
            </a:r>
          </a:p>
        </p:txBody>
      </p:sp>
      <p:pic>
        <p:nvPicPr>
          <p:cNvPr id="3584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24025" y="969963"/>
            <a:ext cx="6462713" cy="5164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5" name="Right Arrow 7"/>
          <p:cNvSpPr>
            <a:spLocks noChangeArrowheads="1"/>
          </p:cNvSpPr>
          <p:nvPr/>
        </p:nvSpPr>
        <p:spPr bwMode="auto">
          <a:xfrm>
            <a:off x="1619250" y="2038350"/>
            <a:ext cx="200025" cy="13335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35846" name="Right Arrow 8"/>
          <p:cNvSpPr>
            <a:spLocks noChangeArrowheads="1"/>
          </p:cNvSpPr>
          <p:nvPr/>
        </p:nvSpPr>
        <p:spPr bwMode="auto">
          <a:xfrm>
            <a:off x="1619250" y="2219325"/>
            <a:ext cx="200025" cy="13335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35847" name="Right Arrow 9"/>
          <p:cNvSpPr>
            <a:spLocks noChangeArrowheads="1"/>
          </p:cNvSpPr>
          <p:nvPr/>
        </p:nvSpPr>
        <p:spPr bwMode="auto">
          <a:xfrm>
            <a:off x="1628775" y="2857500"/>
            <a:ext cx="200025" cy="13335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35848" name="Right Arrow 10"/>
          <p:cNvSpPr>
            <a:spLocks noChangeArrowheads="1"/>
          </p:cNvSpPr>
          <p:nvPr/>
        </p:nvSpPr>
        <p:spPr bwMode="auto">
          <a:xfrm>
            <a:off x="1609725" y="3257550"/>
            <a:ext cx="200025" cy="13335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35849" name="Right Arrow 11"/>
          <p:cNvSpPr>
            <a:spLocks noChangeArrowheads="1"/>
          </p:cNvSpPr>
          <p:nvPr/>
        </p:nvSpPr>
        <p:spPr bwMode="auto">
          <a:xfrm>
            <a:off x="1619250" y="3838575"/>
            <a:ext cx="200025" cy="13335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35850" name="Right Arrow 12"/>
          <p:cNvSpPr>
            <a:spLocks noChangeArrowheads="1"/>
          </p:cNvSpPr>
          <p:nvPr/>
        </p:nvSpPr>
        <p:spPr bwMode="auto">
          <a:xfrm>
            <a:off x="1619250" y="4248150"/>
            <a:ext cx="200025" cy="13335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35851" name="Right Arrow 13"/>
          <p:cNvSpPr>
            <a:spLocks noChangeArrowheads="1"/>
          </p:cNvSpPr>
          <p:nvPr/>
        </p:nvSpPr>
        <p:spPr bwMode="auto">
          <a:xfrm>
            <a:off x="1619250" y="5476875"/>
            <a:ext cx="200025" cy="13335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35852" name="Right Arrow 14"/>
          <p:cNvSpPr>
            <a:spLocks noChangeArrowheads="1"/>
          </p:cNvSpPr>
          <p:nvPr/>
        </p:nvSpPr>
        <p:spPr bwMode="auto">
          <a:xfrm>
            <a:off x="1619250" y="2667000"/>
            <a:ext cx="200025" cy="13335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9050" algn="ctr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35853" name="Right Arrow 15"/>
          <p:cNvSpPr>
            <a:spLocks noChangeArrowheads="1"/>
          </p:cNvSpPr>
          <p:nvPr/>
        </p:nvSpPr>
        <p:spPr bwMode="auto">
          <a:xfrm>
            <a:off x="1619250" y="4467225"/>
            <a:ext cx="200025" cy="13335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35854" name="TextBox 18"/>
          <p:cNvSpPr txBox="1">
            <a:spLocks noChangeArrowheads="1"/>
          </p:cNvSpPr>
          <p:nvPr/>
        </p:nvSpPr>
        <p:spPr bwMode="auto">
          <a:xfrm rot="-5400000">
            <a:off x="5929313" y="3446462"/>
            <a:ext cx="51244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0" dirty="0"/>
              <a:t>Source: EE Times Group - 2010 Embedded Market Study</a:t>
            </a:r>
            <a:endParaRPr lang="en-GB" b="0" dirty="0"/>
          </a:p>
        </p:txBody>
      </p:sp>
      <p:sp>
        <p:nvSpPr>
          <p:cNvPr id="35855" name="TextBox 19"/>
          <p:cNvSpPr txBox="1">
            <a:spLocks noChangeArrowheads="1"/>
          </p:cNvSpPr>
          <p:nvPr/>
        </p:nvSpPr>
        <p:spPr bwMode="auto">
          <a:xfrm>
            <a:off x="180975" y="2595563"/>
            <a:ext cx="1285875" cy="2586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b="0" dirty="0"/>
              <a:t>Operating Systems (Kernels) for deeply embedded </a:t>
            </a:r>
          </a:p>
          <a:p>
            <a:endParaRPr lang="en-US" sz="1800" b="0" dirty="0"/>
          </a:p>
          <a:p>
            <a:r>
              <a:rPr lang="en-US" sz="1800" b="0" dirty="0"/>
              <a:t>(Cortex-M based MCU)</a:t>
            </a:r>
            <a:endParaRPr lang="en-GB" sz="1800" b="0" dirty="0"/>
          </a:p>
        </p:txBody>
      </p:sp>
      <p:sp>
        <p:nvSpPr>
          <p:cNvPr id="35856" name="Right Arrow 21"/>
          <p:cNvSpPr>
            <a:spLocks noChangeArrowheads="1"/>
          </p:cNvSpPr>
          <p:nvPr/>
        </p:nvSpPr>
        <p:spPr bwMode="auto">
          <a:xfrm>
            <a:off x="1619250" y="5943600"/>
            <a:ext cx="200025" cy="13335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dirty="0"/>
          </a:p>
        </p:txBody>
      </p:sp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3952875" y="1924050"/>
            <a:ext cx="4181475" cy="2011363"/>
            <a:chOff x="3952875" y="1924051"/>
            <a:chExt cx="4181475" cy="2011731"/>
          </a:xfrm>
        </p:grpSpPr>
        <p:sp>
          <p:nvSpPr>
            <p:cNvPr id="35858" name="Rectangle 22"/>
            <p:cNvSpPr>
              <a:spLocks noChangeArrowheads="1"/>
            </p:cNvSpPr>
            <p:nvPr/>
          </p:nvSpPr>
          <p:spPr bwMode="auto">
            <a:xfrm>
              <a:off x="3952875" y="1924051"/>
              <a:ext cx="4143375" cy="1543049"/>
            </a:xfrm>
            <a:prstGeom prst="rect">
              <a:avLst/>
            </a:prstGeom>
            <a:solidFill>
              <a:srgbClr val="FF8F8F">
                <a:alpha val="89803"/>
              </a:srgbClr>
            </a:solidFill>
            <a:ln w="19050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dirty="0"/>
            </a:p>
          </p:txBody>
        </p:sp>
        <p:sp>
          <p:nvSpPr>
            <p:cNvPr id="35859" name="TextBox 24"/>
            <p:cNvSpPr txBox="1">
              <a:spLocks noChangeArrowheads="1"/>
            </p:cNvSpPr>
            <p:nvPr/>
          </p:nvSpPr>
          <p:spPr bwMode="auto">
            <a:xfrm>
              <a:off x="4010026" y="2181225"/>
              <a:ext cx="4124324" cy="17545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71450" indent="-171450">
                <a:buFont typeface="Wingdings" pitchFamily="2" charset="2"/>
                <a:buChar char="§"/>
              </a:pPr>
              <a:r>
                <a:rPr lang="en-US" sz="2000" b="0" dirty="0"/>
                <a:t>All have similar basic features</a:t>
              </a:r>
            </a:p>
            <a:p>
              <a:pPr marL="171450" indent="-171450">
                <a:buFont typeface="Wingdings" pitchFamily="2" charset="2"/>
                <a:buChar char="§"/>
              </a:pPr>
              <a:endParaRPr lang="en-US" sz="2000" b="0" dirty="0"/>
            </a:p>
            <a:p>
              <a:pPr marL="171450" indent="-171450">
                <a:buFont typeface="Wingdings" pitchFamily="2" charset="2"/>
                <a:buChar char="§"/>
              </a:pPr>
              <a:r>
                <a:rPr lang="en-US" sz="2000" b="0" dirty="0"/>
                <a:t>But no common API</a:t>
              </a:r>
              <a:endParaRPr lang="en-US" sz="1600" b="0" dirty="0"/>
            </a:p>
            <a:p>
              <a:pPr marL="171450" indent="-171450"/>
              <a:endParaRPr lang="en-US" sz="1600" b="0" dirty="0"/>
            </a:p>
            <a:p>
              <a:pPr marL="171450" indent="-171450">
                <a:buFont typeface="Wingdings" pitchFamily="2" charset="2"/>
                <a:buChar char="§"/>
              </a:pPr>
              <a:endParaRPr lang="en-US" sz="1600" b="0" dirty="0"/>
            </a:p>
            <a:p>
              <a:pPr marL="171450" indent="-171450"/>
              <a:endParaRPr lang="en-US" sz="1600" b="0" dirty="0"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8"/>
          <p:cNvSpPr>
            <a:spLocks noChangeArrowheads="1"/>
          </p:cNvSpPr>
          <p:nvPr/>
        </p:nvSpPr>
        <p:spPr bwMode="auto">
          <a:xfrm>
            <a:off x="-9525" y="3994150"/>
            <a:ext cx="9144000" cy="2417763"/>
          </a:xfrm>
          <a:prstGeom prst="rect">
            <a:avLst/>
          </a:prstGeom>
          <a:solidFill>
            <a:srgbClr val="FADEDE"/>
          </a:solidFill>
          <a:ln w="9525">
            <a:solidFill>
              <a:srgbClr val="F5C3C3"/>
            </a:solidFill>
            <a:miter lim="800000"/>
            <a:headEnd/>
            <a:tailEnd/>
          </a:ln>
          <a:effectLst>
            <a:prstShdw prst="shdw17" dist="17961" dir="2700000">
              <a:srgbClr val="937575">
                <a:alpha val="74997"/>
              </a:srgbClr>
            </a:prstShdw>
          </a:effectLst>
        </p:spPr>
        <p:txBody>
          <a:bodyPr wrap="none" anchor="ctr"/>
          <a:lstStyle/>
          <a:p>
            <a:pPr algn="ctr"/>
            <a:endParaRPr lang="de-DE">
              <a:solidFill>
                <a:srgbClr val="F5C3C3"/>
              </a:solidFill>
            </a:endParaRPr>
          </a:p>
        </p:txBody>
      </p:sp>
      <p:sp>
        <p:nvSpPr>
          <p:cNvPr id="55299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CMSIS-RTOS: Making it a Success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323850" y="933450"/>
            <a:ext cx="8820150" cy="532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65113" indent="-2651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2400" b="0" kern="0" dirty="0">
                <a:latin typeface="+mn-lt"/>
                <a:ea typeface="+mn-ea"/>
              </a:rPr>
              <a:t>CMSIS has already created a large community</a:t>
            </a:r>
          </a:p>
          <a:p>
            <a:pPr marL="722313" lvl="1" indent="-2651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2000" b="0" kern="0" dirty="0">
                <a:latin typeface="+mn-lt"/>
                <a:ea typeface="+mn-ea"/>
              </a:rPr>
              <a:t>Cortex-M Processors are an Industry Standard MCU Platform</a:t>
            </a:r>
          </a:p>
          <a:p>
            <a:pPr marL="722313" lvl="1" indent="-2651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2000" b="0" kern="0" dirty="0">
                <a:latin typeface="+mn-lt"/>
                <a:ea typeface="+mn-ea"/>
              </a:rPr>
              <a:t>Simplifies creation of new devices and tool support</a:t>
            </a:r>
          </a:p>
          <a:p>
            <a:pPr marL="722313" lvl="1" indent="-2651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defRPr/>
            </a:pPr>
            <a:endParaRPr lang="en-US" sz="1050" b="0" kern="0" dirty="0">
              <a:latin typeface="+mn-lt"/>
              <a:ea typeface="+mn-ea"/>
            </a:endParaRPr>
          </a:p>
          <a:p>
            <a:pPr marL="265113" indent="-2651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2400" b="0" kern="0" dirty="0">
                <a:latin typeface="+mn-lt"/>
                <a:ea typeface="+mn-ea"/>
              </a:rPr>
              <a:t>RTOS API extends CMSIS to more complex software</a:t>
            </a:r>
          </a:p>
          <a:p>
            <a:pPr marL="722313" lvl="1" indent="-2651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2000" b="0" kern="0" dirty="0">
                <a:latin typeface="+mn-lt"/>
                <a:ea typeface="+mn-ea"/>
              </a:rPr>
              <a:t>A strong statement to drive </a:t>
            </a:r>
            <a:r>
              <a:rPr lang="en-US" sz="2000" b="0" kern="0" dirty="0"/>
              <a:t>“</a:t>
            </a:r>
            <a:r>
              <a:rPr lang="en-US" sz="2000" b="0" kern="0" dirty="0">
                <a:latin typeface="+mn-lt"/>
                <a:ea typeface="+mn-ea"/>
              </a:rPr>
              <a:t>standardization” in the industry</a:t>
            </a:r>
          </a:p>
          <a:p>
            <a:pPr marL="722313" lvl="1" indent="-2651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2000" b="0" kern="0" dirty="0"/>
              <a:t>But allows “superset” products with more functionality </a:t>
            </a:r>
            <a:br>
              <a:rPr lang="en-US" sz="2000" b="0" kern="0" dirty="0"/>
            </a:br>
            <a:r>
              <a:rPr lang="en-US" sz="2000" b="0" kern="0" dirty="0"/>
              <a:t>(MPU support, certification suites, etc.)</a:t>
            </a:r>
            <a:endParaRPr lang="en-US" sz="2000" b="0" kern="0" dirty="0">
              <a:latin typeface="+mn-lt"/>
              <a:ea typeface="+mn-ea"/>
            </a:endParaRPr>
          </a:p>
          <a:p>
            <a:pPr marL="722313" lvl="1" indent="-2651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defRPr/>
            </a:pPr>
            <a:endParaRPr lang="en-US" sz="1050" b="0" kern="0" dirty="0">
              <a:latin typeface="+mn-lt"/>
              <a:ea typeface="+mn-ea"/>
            </a:endParaRPr>
          </a:p>
          <a:p>
            <a:pPr marL="265113" indent="-2651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2400" b="0" kern="0" dirty="0"/>
              <a:t>CMSIS-RTOS Reference Implementation based on RTX</a:t>
            </a:r>
          </a:p>
          <a:p>
            <a:pPr marL="722313" lvl="1" indent="-2651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1800" b="0" kern="0" dirty="0"/>
              <a:t>Free BSD license including source code: allows flexible usage &amp; distribution</a:t>
            </a:r>
          </a:p>
          <a:p>
            <a:pPr marL="722313" lvl="1" indent="-2651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1800" b="0" kern="0" dirty="0"/>
              <a:t>Compatible with ARMCC, GCC Compilers, and IAR</a:t>
            </a:r>
          </a:p>
          <a:p>
            <a:pPr marL="722313" lvl="1" indent="-2651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endParaRPr lang="en-US" sz="1800" b="0" kern="0" dirty="0"/>
          </a:p>
          <a:p>
            <a:pPr marL="265113" indent="-265113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2400" b="0" kern="0" dirty="0" err="1"/>
              <a:t>mBED</a:t>
            </a:r>
            <a:r>
              <a:rPr lang="en-US" sz="2400" b="0" kern="0" dirty="0"/>
              <a:t> extended with CMSIS RTOS API</a:t>
            </a:r>
          </a:p>
        </p:txBody>
      </p:sp>
      <p:sp>
        <p:nvSpPr>
          <p:cNvPr id="55301" name="Text Box 29"/>
          <p:cNvSpPr txBox="1">
            <a:spLocks noChangeArrowheads="1"/>
          </p:cNvSpPr>
          <p:nvPr/>
        </p:nvSpPr>
        <p:spPr bwMode="auto">
          <a:xfrm rot="-5400000">
            <a:off x="-1315243" y="5041106"/>
            <a:ext cx="295751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rgbClr val="0B5467"/>
            </a:prst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chemeClr val="accent1"/>
                </a:solidFill>
              </a:rPr>
              <a:t> Available Implementations</a:t>
            </a:r>
            <a:endParaRPr lang="de-DE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Content Placeholder 2"/>
          <p:cNvSpPr>
            <a:spLocks noGrp="1"/>
          </p:cNvSpPr>
          <p:nvPr>
            <p:ph idx="4294967295"/>
          </p:nvPr>
        </p:nvSpPr>
        <p:spPr>
          <a:xfrm>
            <a:off x="217488" y="839788"/>
            <a:ext cx="8775700" cy="5951537"/>
          </a:xfrm>
        </p:spPr>
        <p:txBody>
          <a:bodyPr/>
          <a:lstStyle/>
          <a:p>
            <a:pPr eaLnBrk="1" hangingPunct="1"/>
            <a:r>
              <a:rPr lang="en-GB" b="1" dirty="0">
                <a:solidFill>
                  <a:schemeClr val="accent6">
                    <a:lumMod val="85000"/>
                  </a:schemeClr>
                </a:solidFill>
                <a:ea typeface="MS PGothic" pitchFamily="34" charset="-128"/>
              </a:rPr>
              <a:t>CMSIS-CORE</a:t>
            </a:r>
            <a:r>
              <a:rPr lang="en-GB" dirty="0">
                <a:solidFill>
                  <a:schemeClr val="accent6">
                    <a:lumMod val="85000"/>
                  </a:schemeClr>
                </a:solidFill>
                <a:ea typeface="MS PGothic" pitchFamily="34" charset="-128"/>
              </a:rPr>
              <a:t>: Standard API for all Cortex-M Processors</a:t>
            </a:r>
          </a:p>
          <a:p>
            <a:pPr lvl="1" eaLnBrk="1" hangingPunct="1"/>
            <a:r>
              <a:rPr lang="en-GB" dirty="0">
                <a:solidFill>
                  <a:schemeClr val="accent6">
                    <a:lumMod val="85000"/>
                  </a:schemeClr>
                </a:solidFill>
                <a:ea typeface="MS PGothic" pitchFamily="34" charset="-128"/>
              </a:rPr>
              <a:t>Standardized interface for Cortex-M0, M3, M4 and future processors</a:t>
            </a:r>
          </a:p>
          <a:p>
            <a:pPr lvl="1" eaLnBrk="1" hangingPunct="1"/>
            <a:r>
              <a:rPr lang="en-GB" dirty="0">
                <a:solidFill>
                  <a:schemeClr val="accent6">
                    <a:lumMod val="85000"/>
                  </a:schemeClr>
                </a:solidFill>
                <a:ea typeface="MS PGothic" pitchFamily="34" charset="-128"/>
              </a:rPr>
              <a:t>SIMD Intrinsic Functions for Cortex-M4 instruction enhancements</a:t>
            </a:r>
          </a:p>
          <a:p>
            <a:pPr eaLnBrk="1" hangingPunct="1">
              <a:lnSpc>
                <a:spcPct val="60000"/>
              </a:lnSpc>
            </a:pPr>
            <a:endParaRPr lang="en-GB" sz="1400" dirty="0">
              <a:solidFill>
                <a:schemeClr val="accent6">
                  <a:lumMod val="85000"/>
                </a:schemeClr>
              </a:solidFill>
              <a:ea typeface="MS PGothic" pitchFamily="34" charset="-128"/>
            </a:endParaRPr>
          </a:p>
          <a:p>
            <a:pPr eaLnBrk="1" hangingPunct="1"/>
            <a:r>
              <a:rPr lang="en-GB" b="1" dirty="0">
                <a:solidFill>
                  <a:schemeClr val="accent6">
                    <a:lumMod val="85000"/>
                  </a:schemeClr>
                </a:solidFill>
                <a:ea typeface="MS PGothic" pitchFamily="34" charset="-128"/>
              </a:rPr>
              <a:t>CMSIS-DSP</a:t>
            </a:r>
            <a:r>
              <a:rPr lang="en-GB" dirty="0">
                <a:solidFill>
                  <a:schemeClr val="accent6">
                    <a:lumMod val="85000"/>
                  </a:schemeClr>
                </a:solidFill>
                <a:ea typeface="MS PGothic" pitchFamily="34" charset="-128"/>
              </a:rPr>
              <a:t>: DSP Library Collection with 61 Functions</a:t>
            </a:r>
          </a:p>
          <a:p>
            <a:pPr lvl="1" eaLnBrk="1" hangingPunct="1"/>
            <a:r>
              <a:rPr lang="en-GB" dirty="0">
                <a:solidFill>
                  <a:schemeClr val="accent6">
                    <a:lumMod val="85000"/>
                  </a:schemeClr>
                </a:solidFill>
                <a:ea typeface="MS PGothic" pitchFamily="34" charset="-128"/>
              </a:rPr>
              <a:t>Data types: Fixed (fractional q7, q15, q31) and Float-Point</a:t>
            </a:r>
          </a:p>
          <a:p>
            <a:pPr lvl="1" eaLnBrk="1" hangingPunct="1"/>
            <a:r>
              <a:rPr lang="en-GB" dirty="0">
                <a:solidFill>
                  <a:schemeClr val="accent6">
                    <a:lumMod val="85000"/>
                  </a:schemeClr>
                </a:solidFill>
                <a:ea typeface="MS PGothic" pitchFamily="34" charset="-128"/>
              </a:rPr>
              <a:t>Optimized for Cortex-M4, but also available for Cortex-M0, M3</a:t>
            </a:r>
          </a:p>
          <a:p>
            <a:pPr lvl="1" eaLnBrk="1" hangingPunct="1"/>
            <a:endParaRPr lang="en-GB" sz="1200" dirty="0">
              <a:solidFill>
                <a:schemeClr val="tx1"/>
              </a:solidFill>
              <a:ea typeface="MS PGothic" pitchFamily="34" charset="-128"/>
            </a:endParaRPr>
          </a:p>
          <a:p>
            <a:pPr eaLnBrk="1" hangingPunct="1"/>
            <a:r>
              <a:rPr lang="en-GB" b="1" dirty="0">
                <a:solidFill>
                  <a:schemeClr val="accent6">
                    <a:lumMod val="85000"/>
                  </a:schemeClr>
                </a:solidFill>
                <a:ea typeface="MS PGothic" pitchFamily="34" charset="-128"/>
              </a:rPr>
              <a:t>CMSIS-RTOS</a:t>
            </a:r>
            <a:r>
              <a:rPr lang="en-GB" dirty="0">
                <a:solidFill>
                  <a:schemeClr val="accent6">
                    <a:lumMod val="85000"/>
                  </a:schemeClr>
                </a:solidFill>
                <a:ea typeface="MS PGothic" pitchFamily="34" charset="-128"/>
              </a:rPr>
              <a:t>: Standard API for Real-Time OS Vendors</a:t>
            </a:r>
          </a:p>
          <a:p>
            <a:pPr lvl="1" eaLnBrk="1" hangingPunct="1"/>
            <a:r>
              <a:rPr lang="en-GB" dirty="0">
                <a:solidFill>
                  <a:schemeClr val="accent6">
                    <a:lumMod val="85000"/>
                  </a:schemeClr>
                </a:solidFill>
                <a:ea typeface="MS PGothic" pitchFamily="34" charset="-128"/>
              </a:rPr>
              <a:t>Standardized Interface to Real-Time Operating Systems</a:t>
            </a:r>
          </a:p>
          <a:p>
            <a:pPr lvl="1" eaLnBrk="1" hangingPunct="1"/>
            <a:r>
              <a:rPr lang="en-GB" dirty="0">
                <a:solidFill>
                  <a:schemeClr val="accent6">
                    <a:lumMod val="85000"/>
                  </a:schemeClr>
                </a:solidFill>
                <a:ea typeface="MS PGothic" pitchFamily="34" charset="-128"/>
              </a:rPr>
              <a:t>Enables Software Templates, Middleware, Libraries, etc.</a:t>
            </a:r>
          </a:p>
          <a:p>
            <a:pPr lvl="1" eaLnBrk="1" hangingPunct="1"/>
            <a:endParaRPr lang="en-GB" sz="1200" dirty="0">
              <a:solidFill>
                <a:schemeClr val="tx1"/>
              </a:solidFill>
              <a:ea typeface="MS PGothic" pitchFamily="34" charset="-128"/>
            </a:endParaRPr>
          </a:p>
          <a:p>
            <a:pPr eaLnBrk="1" hangingPunct="1"/>
            <a:r>
              <a:rPr lang="en-GB" b="1" dirty="0">
                <a:solidFill>
                  <a:schemeClr val="tx1"/>
                </a:solidFill>
                <a:ea typeface="MS PGothic" pitchFamily="34" charset="-128"/>
              </a:rPr>
              <a:t>CMSIS-SVD</a:t>
            </a:r>
            <a:r>
              <a:rPr lang="en-GB" dirty="0">
                <a:solidFill>
                  <a:schemeClr val="tx1"/>
                </a:solidFill>
                <a:ea typeface="MS PGothic" pitchFamily="34" charset="-128"/>
              </a:rPr>
              <a:t>: System View Description for Peripherals</a:t>
            </a:r>
          </a:p>
          <a:p>
            <a:pPr lvl="1" eaLnBrk="1" hangingPunct="1"/>
            <a:r>
              <a:rPr lang="en-GB" dirty="0">
                <a:solidFill>
                  <a:schemeClr val="tx1"/>
                </a:solidFill>
                <a:ea typeface="MS PGothic" pitchFamily="34" charset="-128"/>
              </a:rPr>
              <a:t>Peripheral Awareness for Debuggers</a:t>
            </a:r>
          </a:p>
          <a:p>
            <a:pPr lvl="1" eaLnBrk="1" hangingPunct="1"/>
            <a:r>
              <a:rPr lang="en-GB" dirty="0">
                <a:solidFill>
                  <a:schemeClr val="tx1"/>
                </a:solidFill>
                <a:ea typeface="MS PGothic" pitchFamily="34" charset="-128"/>
              </a:rPr>
              <a:t>Header file generation for Peripheral Register + Interrupt Definitions</a:t>
            </a:r>
          </a:p>
          <a:p>
            <a:pPr lvl="1" eaLnBrk="1" hangingPunct="1">
              <a:buClr>
                <a:srgbClr val="FF9933"/>
              </a:buClr>
            </a:pPr>
            <a:endParaRPr lang="en-GB" sz="700" dirty="0">
              <a:solidFill>
                <a:srgbClr val="1D315B"/>
              </a:solidFill>
              <a:ea typeface="MS PGothic" pitchFamily="34" charset="-128"/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GB" sz="3500" dirty="0">
                <a:ea typeface="MS PGothic" pitchFamily="34" charset="-128"/>
              </a:rPr>
              <a:t>CMSIS Version 3: Components</a:t>
            </a:r>
            <a:endParaRPr lang="en-GB" sz="3500" dirty="0">
              <a:solidFill>
                <a:schemeClr val="tx1"/>
              </a:solidFill>
              <a:ea typeface="MS PGothic" pitchFamily="34" charset="-128"/>
            </a:endParaRPr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7210425" y="733425"/>
            <a:ext cx="1752600" cy="3886200"/>
            <a:chOff x="6561138" y="969963"/>
            <a:chExt cx="2219325" cy="4484687"/>
          </a:xfrm>
        </p:grpSpPr>
        <p:pic>
          <p:nvPicPr>
            <p:cNvPr id="43013" name="Picture 12" descr="Trial.gif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561138" y="4346575"/>
              <a:ext cx="1131887" cy="1108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Freeform 6"/>
            <p:cNvSpPr/>
            <p:nvPr/>
          </p:nvSpPr>
          <p:spPr bwMode="auto">
            <a:xfrm>
              <a:off x="7198390" y="999275"/>
              <a:ext cx="303548" cy="3762887"/>
            </a:xfrm>
            <a:custGeom>
              <a:avLst/>
              <a:gdLst>
                <a:gd name="connsiteX0" fmla="*/ 276225 w 1476375"/>
                <a:gd name="connsiteY0" fmla="*/ 9525 h 1047750"/>
                <a:gd name="connsiteX1" fmla="*/ 0 w 1476375"/>
                <a:gd name="connsiteY1" fmla="*/ 1047750 h 1047750"/>
                <a:gd name="connsiteX2" fmla="*/ 1476375 w 1476375"/>
                <a:gd name="connsiteY2" fmla="*/ 0 h 1047750"/>
                <a:gd name="connsiteX3" fmla="*/ 276225 w 1476375"/>
                <a:gd name="connsiteY3" fmla="*/ 9525 h 1047750"/>
                <a:gd name="connsiteX0" fmla="*/ 285750 w 1485900"/>
                <a:gd name="connsiteY0" fmla="*/ 9525 h 3600450"/>
                <a:gd name="connsiteX1" fmla="*/ 0 w 1485900"/>
                <a:gd name="connsiteY1" fmla="*/ 3600450 h 3600450"/>
                <a:gd name="connsiteX2" fmla="*/ 1485900 w 1485900"/>
                <a:gd name="connsiteY2" fmla="*/ 0 h 3600450"/>
                <a:gd name="connsiteX3" fmla="*/ 285750 w 1485900"/>
                <a:gd name="connsiteY3" fmla="*/ 9525 h 3600450"/>
                <a:gd name="connsiteX0" fmla="*/ 285750 w 285750"/>
                <a:gd name="connsiteY0" fmla="*/ 0 h 3590925"/>
                <a:gd name="connsiteX1" fmla="*/ 0 w 285750"/>
                <a:gd name="connsiteY1" fmla="*/ 3590925 h 3590925"/>
                <a:gd name="connsiteX2" fmla="*/ 278892 w 285750"/>
                <a:gd name="connsiteY2" fmla="*/ 2550795 h 3590925"/>
                <a:gd name="connsiteX3" fmla="*/ 285750 w 285750"/>
                <a:gd name="connsiteY3" fmla="*/ 0 h 3590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5750" h="3590925">
                  <a:moveTo>
                    <a:pt x="285750" y="0"/>
                  </a:moveTo>
                  <a:lnTo>
                    <a:pt x="0" y="3590925"/>
                  </a:lnTo>
                  <a:lnTo>
                    <a:pt x="278892" y="2550795"/>
                  </a:lnTo>
                  <a:lnTo>
                    <a:pt x="28575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1000"/>
              </a:schemeClr>
            </a:solidFill>
            <a:ln w="19050" cap="flat" cmpd="sng" algn="ctr">
              <a:solidFill>
                <a:schemeClr val="accent1">
                  <a:lumMod val="75000"/>
                  <a:alpha val="27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dirty="0">
                <a:ea typeface="ＭＳ Ｐゴシック" pitchFamily="34" charset="-128"/>
              </a:endParaRPr>
            </a:p>
          </p:txBody>
        </p:sp>
        <p:pic>
          <p:nvPicPr>
            <p:cNvPr id="43015" name="Picture 3" descr="SystemView.gif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7497763" y="969963"/>
              <a:ext cx="1282700" cy="2697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Freeform 8"/>
            <p:cNvSpPr/>
            <p:nvPr/>
          </p:nvSpPr>
          <p:spPr bwMode="auto">
            <a:xfrm>
              <a:off x="7204421" y="3673965"/>
              <a:ext cx="1563981" cy="1099188"/>
            </a:xfrm>
            <a:custGeom>
              <a:avLst/>
              <a:gdLst>
                <a:gd name="connsiteX0" fmla="*/ 276225 w 1476375"/>
                <a:gd name="connsiteY0" fmla="*/ 9525 h 1047750"/>
                <a:gd name="connsiteX1" fmla="*/ 0 w 1476375"/>
                <a:gd name="connsiteY1" fmla="*/ 1047750 h 1047750"/>
                <a:gd name="connsiteX2" fmla="*/ 1476375 w 1476375"/>
                <a:gd name="connsiteY2" fmla="*/ 0 h 1047750"/>
                <a:gd name="connsiteX3" fmla="*/ 276225 w 1476375"/>
                <a:gd name="connsiteY3" fmla="*/ 9525 h 1047750"/>
                <a:gd name="connsiteX0" fmla="*/ 276225 w 1476375"/>
                <a:gd name="connsiteY0" fmla="*/ 0 h 1048816"/>
                <a:gd name="connsiteX1" fmla="*/ 0 w 1476375"/>
                <a:gd name="connsiteY1" fmla="*/ 1048816 h 1048816"/>
                <a:gd name="connsiteX2" fmla="*/ 1476375 w 1476375"/>
                <a:gd name="connsiteY2" fmla="*/ 1066 h 1048816"/>
                <a:gd name="connsiteX3" fmla="*/ 276225 w 1476375"/>
                <a:gd name="connsiteY3" fmla="*/ 0 h 1048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76375" h="1048816">
                  <a:moveTo>
                    <a:pt x="276225" y="0"/>
                  </a:moveTo>
                  <a:lnTo>
                    <a:pt x="0" y="1048816"/>
                  </a:lnTo>
                  <a:lnTo>
                    <a:pt x="1476375" y="1066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34000"/>
              </a:schemeClr>
            </a:solidFill>
            <a:ln w="19050" cap="flat" cmpd="sng" algn="ctr">
              <a:solidFill>
                <a:schemeClr val="accent1">
                  <a:lumMod val="75000"/>
                  <a:alpha val="1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dirty="0">
                <a:ea typeface="ＭＳ Ｐゴシック" pitchFamily="34" charset="-128"/>
              </a:endParaRPr>
            </a:p>
          </p:txBody>
        </p:sp>
      </p:grpSp>
      <p:sp>
        <p:nvSpPr>
          <p:cNvPr id="4301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CMSIS-SVD</a:t>
            </a:r>
          </a:p>
        </p:txBody>
      </p:sp>
      <p:sp>
        <p:nvSpPr>
          <p:cNvPr id="4301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Cases</a:t>
            </a:r>
          </a:p>
          <a:p>
            <a:pPr lvl="1"/>
            <a:r>
              <a:rPr lang="en-US" dirty="0"/>
              <a:t>Device specific Peripheral Views in debugger</a:t>
            </a:r>
          </a:p>
          <a:p>
            <a:pPr lvl="1"/>
            <a:r>
              <a:rPr lang="en-US" dirty="0"/>
              <a:t>Device header file generation</a:t>
            </a:r>
          </a:p>
          <a:p>
            <a:r>
              <a:rPr lang="en-US" dirty="0"/>
              <a:t>Scope</a:t>
            </a:r>
          </a:p>
          <a:p>
            <a:pPr lvl="1"/>
            <a:r>
              <a:rPr lang="en-US" dirty="0"/>
              <a:t>One device or series per file, describing peripherals</a:t>
            </a:r>
          </a:p>
          <a:p>
            <a:pPr lvl="1"/>
            <a:r>
              <a:rPr lang="en-US" dirty="0"/>
              <a:t>Peripherals contain the registers, registers contain bit-fields</a:t>
            </a:r>
          </a:p>
          <a:p>
            <a:pPr lvl="1"/>
            <a:r>
              <a:rPr lang="en-US" dirty="0"/>
              <a:t>Address and bit position, naming and descriptions</a:t>
            </a:r>
          </a:p>
          <a:p>
            <a:r>
              <a:rPr lang="en-US" dirty="0"/>
              <a:t>XML based description format</a:t>
            </a:r>
          </a:p>
          <a:p>
            <a:pPr lvl="1"/>
            <a:r>
              <a:rPr lang="en-US" dirty="0"/>
              <a:t>Defined by written specification and XML Schema</a:t>
            </a:r>
          </a:p>
          <a:p>
            <a:pPr lvl="1"/>
            <a:r>
              <a:rPr lang="en-US" dirty="0"/>
              <a:t>Validated for semantic consistency (</a:t>
            </a:r>
            <a:r>
              <a:rPr lang="en-US" dirty="0" err="1"/>
              <a:t>SVDConv</a:t>
            </a:r>
            <a:r>
              <a:rPr lang="en-US" dirty="0"/>
              <a:t>)</a:t>
            </a:r>
          </a:p>
          <a:p>
            <a:r>
              <a:rPr lang="en-US" dirty="0"/>
              <a:t>Challenges</a:t>
            </a:r>
          </a:p>
          <a:p>
            <a:pPr lvl="1"/>
            <a:r>
              <a:rPr lang="en-US" dirty="0"/>
              <a:t>Value of the solution depends on the level of detail</a:t>
            </a:r>
          </a:p>
          <a:p>
            <a:pPr lvl="1"/>
            <a:r>
              <a:rPr lang="en-US" dirty="0"/>
              <a:t>Management of CMSIS-SVD files</a:t>
            </a:r>
          </a:p>
          <a:p>
            <a:endParaRPr lang="en-US" dirty="0"/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CMSIS-SVD – Status</a:t>
            </a:r>
            <a:endParaRPr lang="en-US" dirty="0"/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CMSIS-SVD Version 1.0 </a:t>
            </a:r>
          </a:p>
          <a:p>
            <a:pPr lvl="1"/>
            <a:r>
              <a:rPr lang="en-US" dirty="0"/>
              <a:t>stable since June 2010</a:t>
            </a:r>
          </a:p>
          <a:p>
            <a:endParaRPr lang="en-US" dirty="0"/>
          </a:p>
          <a:p>
            <a:r>
              <a:rPr lang="en-US" dirty="0"/>
              <a:t>Traction</a:t>
            </a:r>
          </a:p>
          <a:p>
            <a:pPr lvl="1"/>
            <a:r>
              <a:rPr lang="en-US" dirty="0"/>
              <a:t>11 Silicon Vendors shipping</a:t>
            </a:r>
          </a:p>
          <a:p>
            <a:pPr lvl="1"/>
            <a:r>
              <a:rPr lang="en-US" dirty="0"/>
              <a:t>8 Silicon Vendors work in progress</a:t>
            </a:r>
          </a:p>
          <a:p>
            <a:pPr lvl="1"/>
            <a:r>
              <a:rPr lang="en-US" dirty="0"/>
              <a:t>400+ CMSIS-SVD files submitted</a:t>
            </a:r>
          </a:p>
          <a:p>
            <a:pPr lvl="1"/>
            <a:r>
              <a:rPr lang="en-US" dirty="0"/>
              <a:t>At least 4 Tool Vendors supporting SVD for debugging</a:t>
            </a:r>
          </a:p>
          <a:p>
            <a:endParaRPr lang="en-US" dirty="0"/>
          </a:p>
          <a:p>
            <a:r>
              <a:rPr lang="en-US" dirty="0" err="1"/>
              <a:t>SVDConv</a:t>
            </a:r>
            <a:r>
              <a:rPr lang="en-US" dirty="0"/>
              <a:t> Utility from ARM</a:t>
            </a:r>
          </a:p>
          <a:p>
            <a:pPr lvl="1"/>
            <a:r>
              <a:rPr lang="en-US" dirty="0"/>
              <a:t>Checks XML descriptions for consistency </a:t>
            </a:r>
          </a:p>
          <a:p>
            <a:pPr lvl="1"/>
            <a:r>
              <a:rPr lang="en-US" dirty="0"/>
              <a:t>Generates a CMSIS compliant device header file</a:t>
            </a:r>
          </a:p>
          <a:p>
            <a:pPr lvl="1"/>
            <a:r>
              <a:rPr lang="en-US" dirty="0"/>
              <a:t>Generates input file for MDK-ARM System Viewer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CMSIS-SVD Database</a:t>
            </a:r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>
          <a:xfrm>
            <a:off x="217488" y="3717925"/>
            <a:ext cx="8775700" cy="2601913"/>
          </a:xfrm>
        </p:spPr>
        <p:txBody>
          <a:bodyPr/>
          <a:lstStyle/>
          <a:p>
            <a:r>
              <a:rPr lang="en-US"/>
              <a:t>Web-based Management for Silicon Vendors</a:t>
            </a:r>
          </a:p>
          <a:p>
            <a:pPr lvl="1"/>
            <a:r>
              <a:rPr lang="en-US"/>
              <a:t>Upload/Update of CMSIS-SVD files</a:t>
            </a:r>
          </a:p>
          <a:p>
            <a:pPr lvl="2"/>
            <a:r>
              <a:rPr lang="en-US" sz="1800"/>
              <a:t>Includes Schema and Consistency Check</a:t>
            </a:r>
            <a:endParaRPr lang="en-US"/>
          </a:p>
          <a:p>
            <a:pPr lvl="1"/>
            <a:r>
              <a:rPr lang="en-US"/>
              <a:t>Add/Edit Devices</a:t>
            </a:r>
          </a:p>
          <a:p>
            <a:pPr lvl="2"/>
            <a:r>
              <a:rPr lang="en-US" sz="1800"/>
              <a:t>Define device name and associate SVD-File</a:t>
            </a:r>
          </a:p>
          <a:p>
            <a:pPr lvl="2"/>
            <a:r>
              <a:rPr lang="en-US" sz="1800"/>
              <a:t>Access control through review permission and publishing date</a:t>
            </a:r>
          </a:p>
          <a:p>
            <a:pPr lvl="1"/>
            <a:r>
              <a:rPr lang="en-US"/>
              <a:t>Review access provides access to an unpublished device</a:t>
            </a:r>
            <a:endParaRPr lang="en-US" sz="1800"/>
          </a:p>
        </p:txBody>
      </p:sp>
      <p:pic>
        <p:nvPicPr>
          <p:cNvPr id="45060" name="Picture 3"/>
          <p:cNvPicPr>
            <a:picLocks noChangeAspect="1" noChangeArrowheads="1"/>
          </p:cNvPicPr>
          <p:nvPr/>
        </p:nvPicPr>
        <p:blipFill>
          <a:blip r:embed="rId3"/>
          <a:srcRect b="34741"/>
          <a:stretch>
            <a:fillRect/>
          </a:stretch>
        </p:blipFill>
        <p:spPr bwMode="auto">
          <a:xfrm>
            <a:off x="669925" y="981075"/>
            <a:ext cx="7705725" cy="256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SVD: Upload, Review, Publish </a:t>
            </a:r>
          </a:p>
        </p:txBody>
      </p:sp>
      <p:sp>
        <p:nvSpPr>
          <p:cNvPr id="41" name="Rectangle 40"/>
          <p:cNvSpPr/>
          <p:nvPr/>
        </p:nvSpPr>
        <p:spPr bwMode="auto">
          <a:xfrm>
            <a:off x="388938" y="876300"/>
            <a:ext cx="8351837" cy="3705225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2" name="Rectangle 41"/>
          <p:cNvSpPr/>
          <p:nvPr/>
        </p:nvSpPr>
        <p:spPr bwMode="auto">
          <a:xfrm>
            <a:off x="388938" y="4743450"/>
            <a:ext cx="8351837" cy="15255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510257" y="2512706"/>
            <a:ext cx="16999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Owned by </a:t>
            </a:r>
          </a:p>
          <a:p>
            <a:pPr algn="ctr"/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Silicon Vendor</a:t>
            </a:r>
            <a:endParaRPr lang="en-US" sz="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Flowchart: Magnetic Disk 5"/>
          <p:cNvSpPr/>
          <p:nvPr/>
        </p:nvSpPr>
        <p:spPr bwMode="auto">
          <a:xfrm>
            <a:off x="7367588" y="2478088"/>
            <a:ext cx="1060450" cy="927100"/>
          </a:xfrm>
          <a:prstGeom prst="flowChartMagneticDisk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dirty="0"/>
              <a:t>SVD</a:t>
            </a:r>
          </a:p>
          <a:p>
            <a:pPr algn="ctr">
              <a:defRPr/>
            </a:pPr>
            <a:r>
              <a:rPr lang="en-US" dirty="0"/>
              <a:t>Storage</a:t>
            </a:r>
          </a:p>
        </p:txBody>
      </p:sp>
      <p:sp>
        <p:nvSpPr>
          <p:cNvPr id="8" name="Flowchart: Predefined Process 7"/>
          <p:cNvSpPr/>
          <p:nvPr/>
        </p:nvSpPr>
        <p:spPr bwMode="auto">
          <a:xfrm>
            <a:off x="2889528" y="1630363"/>
            <a:ext cx="1047750" cy="781050"/>
          </a:xfrm>
          <a:prstGeom prst="flowChartPredefinedProcess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en-US" dirty="0"/>
              <a:t>Checks</a:t>
            </a:r>
          </a:p>
        </p:txBody>
      </p:sp>
      <p:sp>
        <p:nvSpPr>
          <p:cNvPr id="9" name="Right Arrow 8"/>
          <p:cNvSpPr/>
          <p:nvPr/>
        </p:nvSpPr>
        <p:spPr bwMode="auto">
          <a:xfrm>
            <a:off x="1873796" y="1912938"/>
            <a:ext cx="941387" cy="212725"/>
          </a:xfrm>
          <a:prstGeom prst="rightArrow">
            <a:avLst/>
          </a:prstGeom>
          <a:solidFill>
            <a:schemeClr val="bg1">
              <a:lumMod val="75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Flowchart: Decision 11"/>
          <p:cNvSpPr/>
          <p:nvPr/>
        </p:nvSpPr>
        <p:spPr bwMode="auto">
          <a:xfrm>
            <a:off x="5049838" y="1724025"/>
            <a:ext cx="1271587" cy="600075"/>
          </a:xfrm>
          <a:prstGeom prst="flowChartDecision">
            <a:avLst/>
          </a:prstGeom>
          <a:solidFill>
            <a:schemeClr val="bg2">
              <a:lumMod val="60000"/>
              <a:lumOff val="4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dirty="0"/>
              <a:t> Passed?</a:t>
            </a:r>
          </a:p>
        </p:txBody>
      </p:sp>
      <p:sp>
        <p:nvSpPr>
          <p:cNvPr id="13" name="Right Arrow 12"/>
          <p:cNvSpPr/>
          <p:nvPr/>
        </p:nvSpPr>
        <p:spPr bwMode="auto">
          <a:xfrm>
            <a:off x="4029710" y="1912938"/>
            <a:ext cx="939800" cy="212725"/>
          </a:xfrm>
          <a:prstGeom prst="rightArrow">
            <a:avLst/>
          </a:prstGeom>
          <a:solidFill>
            <a:schemeClr val="bg1">
              <a:lumMod val="75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Right Arrow 13"/>
          <p:cNvSpPr/>
          <p:nvPr/>
        </p:nvSpPr>
        <p:spPr bwMode="auto">
          <a:xfrm rot="10800000">
            <a:off x="6373813" y="5651500"/>
            <a:ext cx="939800" cy="211138"/>
          </a:xfrm>
          <a:prstGeom prst="rightArrow">
            <a:avLst/>
          </a:prstGeom>
          <a:solidFill>
            <a:schemeClr val="bg1">
              <a:lumMod val="75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Flowchart: Terminator 14"/>
          <p:cNvSpPr/>
          <p:nvPr/>
        </p:nvSpPr>
        <p:spPr bwMode="auto">
          <a:xfrm>
            <a:off x="5208588" y="1052513"/>
            <a:ext cx="954087" cy="292100"/>
          </a:xfrm>
          <a:prstGeom prst="flowChartTerminator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dirty="0"/>
              <a:t>Discard</a:t>
            </a:r>
          </a:p>
        </p:txBody>
      </p:sp>
      <p:sp>
        <p:nvSpPr>
          <p:cNvPr id="46093" name="Right Arrow 15"/>
          <p:cNvSpPr>
            <a:spLocks noChangeArrowheads="1"/>
          </p:cNvSpPr>
          <p:nvPr/>
        </p:nvSpPr>
        <p:spPr bwMode="auto">
          <a:xfrm rot="16200000">
            <a:off x="5541169" y="1424781"/>
            <a:ext cx="287338" cy="212725"/>
          </a:xfrm>
          <a:prstGeom prst="rightArrow">
            <a:avLst>
              <a:gd name="adj1" fmla="val 50000"/>
              <a:gd name="adj2" fmla="val 49640"/>
            </a:avLst>
          </a:prstGeom>
          <a:solidFill>
            <a:schemeClr val="accent2"/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8" name="Flowchart: Decision 17"/>
          <p:cNvSpPr/>
          <p:nvPr/>
        </p:nvSpPr>
        <p:spPr bwMode="auto">
          <a:xfrm>
            <a:off x="7269163" y="3835400"/>
            <a:ext cx="1271587" cy="600075"/>
          </a:xfrm>
          <a:prstGeom prst="flowChartDecision">
            <a:avLst/>
          </a:prstGeom>
          <a:solidFill>
            <a:schemeClr val="bg2">
              <a:lumMod val="60000"/>
              <a:lumOff val="4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dirty="0"/>
              <a:t> Publish?</a:t>
            </a:r>
          </a:p>
        </p:txBody>
      </p:sp>
      <p:sp>
        <p:nvSpPr>
          <p:cNvPr id="19" name="Right Arrow 18"/>
          <p:cNvSpPr/>
          <p:nvPr/>
        </p:nvSpPr>
        <p:spPr bwMode="auto">
          <a:xfrm rot="5400000">
            <a:off x="7754144" y="3528219"/>
            <a:ext cx="287337" cy="212725"/>
          </a:xfrm>
          <a:prstGeom prst="rightArrow">
            <a:avLst/>
          </a:prstGeom>
          <a:solidFill>
            <a:schemeClr val="bg1">
              <a:lumMod val="75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" name="Flowchart: Decision 19"/>
          <p:cNvSpPr/>
          <p:nvPr/>
        </p:nvSpPr>
        <p:spPr bwMode="auto">
          <a:xfrm>
            <a:off x="5049838" y="2678113"/>
            <a:ext cx="1271587" cy="600075"/>
          </a:xfrm>
          <a:prstGeom prst="flowChartDecision">
            <a:avLst/>
          </a:prstGeom>
          <a:solidFill>
            <a:schemeClr val="bg2">
              <a:lumMod val="60000"/>
              <a:lumOff val="4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dirty="0"/>
              <a:t> Reviewer?</a:t>
            </a:r>
          </a:p>
        </p:txBody>
      </p:sp>
      <p:sp>
        <p:nvSpPr>
          <p:cNvPr id="21" name="Flowchart: Magnetic Disk 20"/>
          <p:cNvSpPr/>
          <p:nvPr/>
        </p:nvSpPr>
        <p:spPr bwMode="auto">
          <a:xfrm>
            <a:off x="7378700" y="5254625"/>
            <a:ext cx="1060450" cy="927100"/>
          </a:xfrm>
          <a:prstGeom prst="flowChartMagneticDisk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dirty="0"/>
              <a:t>Device</a:t>
            </a:r>
          </a:p>
          <a:p>
            <a:pPr algn="ctr">
              <a:defRPr/>
            </a:pPr>
            <a:r>
              <a:rPr lang="en-US" dirty="0"/>
              <a:t>Database</a:t>
            </a:r>
          </a:p>
        </p:txBody>
      </p:sp>
      <p:sp>
        <p:nvSpPr>
          <p:cNvPr id="23" name="Flowchart: Display 22"/>
          <p:cNvSpPr/>
          <p:nvPr/>
        </p:nvSpPr>
        <p:spPr bwMode="auto">
          <a:xfrm rot="10800000" flipV="1">
            <a:off x="2899037" y="5319713"/>
            <a:ext cx="1047750" cy="858837"/>
          </a:xfrm>
          <a:prstGeom prst="flowChartDisplay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dirty="0"/>
              <a:t>Public</a:t>
            </a:r>
          </a:p>
          <a:p>
            <a:pPr algn="ctr">
              <a:defRPr/>
            </a:pPr>
            <a:r>
              <a:rPr lang="en-US" dirty="0"/>
              <a:t>Download</a:t>
            </a:r>
          </a:p>
        </p:txBody>
      </p:sp>
      <p:sp>
        <p:nvSpPr>
          <p:cNvPr id="14357" name="Right Arrow 23"/>
          <p:cNvSpPr>
            <a:spLocks noChangeArrowheads="1"/>
          </p:cNvSpPr>
          <p:nvPr/>
        </p:nvSpPr>
        <p:spPr bwMode="auto">
          <a:xfrm rot="10800000">
            <a:off x="6381750" y="2876550"/>
            <a:ext cx="900113" cy="212725"/>
          </a:xfrm>
          <a:prstGeom prst="rightArrow">
            <a:avLst>
              <a:gd name="adj1" fmla="val 50000"/>
              <a:gd name="adj2" fmla="val 49967"/>
            </a:avLst>
          </a:prstGeom>
          <a:solidFill>
            <a:schemeClr val="bg1">
              <a:lumMod val="75000"/>
            </a:scheme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30" name="Flowchart: Display 29"/>
          <p:cNvSpPr/>
          <p:nvPr/>
        </p:nvSpPr>
        <p:spPr bwMode="auto">
          <a:xfrm rot="10800000" flipV="1">
            <a:off x="2910840" y="2543175"/>
            <a:ext cx="1030288" cy="858838"/>
          </a:xfrm>
          <a:prstGeom prst="flowChartDisplay">
            <a:avLst/>
          </a:prstGeom>
          <a:solidFill>
            <a:schemeClr val="accent6">
              <a:lumMod val="75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dirty="0"/>
              <a:t>Review</a:t>
            </a:r>
          </a:p>
          <a:p>
            <a:pPr algn="ctr">
              <a:defRPr/>
            </a:pPr>
            <a:r>
              <a:rPr lang="en-US" dirty="0"/>
              <a:t>Access</a:t>
            </a:r>
          </a:p>
        </p:txBody>
      </p:sp>
      <p:cxnSp>
        <p:nvCxnSpPr>
          <p:cNvPr id="46101" name="Straight Connector 32"/>
          <p:cNvCxnSpPr>
            <a:cxnSpLocks noChangeShapeType="1"/>
          </p:cNvCxnSpPr>
          <p:nvPr/>
        </p:nvCxnSpPr>
        <p:spPr bwMode="auto">
          <a:xfrm>
            <a:off x="389577" y="4657725"/>
            <a:ext cx="8351838" cy="12700"/>
          </a:xfrm>
          <a:prstGeom prst="line">
            <a:avLst/>
          </a:prstGeom>
          <a:noFill/>
          <a:ln w="38100" algn="ctr">
            <a:solidFill>
              <a:schemeClr val="tx1"/>
            </a:solidFill>
            <a:prstDash val="dash"/>
            <a:round/>
            <a:headEnd/>
            <a:tailEnd/>
          </a:ln>
        </p:spPr>
      </p:cxnSp>
      <p:sp>
        <p:nvSpPr>
          <p:cNvPr id="22" name="Right Arrow 21"/>
          <p:cNvSpPr/>
          <p:nvPr/>
        </p:nvSpPr>
        <p:spPr bwMode="auto">
          <a:xfrm rot="5400000">
            <a:off x="7546973" y="4746626"/>
            <a:ext cx="727078" cy="200026"/>
          </a:xfrm>
          <a:prstGeom prst="rightArrow">
            <a:avLst/>
          </a:prstGeom>
          <a:solidFill>
            <a:schemeClr val="accent3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6103" name="TextBox 37"/>
          <p:cNvSpPr txBox="1">
            <a:spLocks noChangeArrowheads="1"/>
          </p:cNvSpPr>
          <p:nvPr/>
        </p:nvSpPr>
        <p:spPr bwMode="auto">
          <a:xfrm>
            <a:off x="438463" y="920750"/>
            <a:ext cx="44037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/>
              <a:t>https://cmsis.arm.com/user/index.php</a:t>
            </a:r>
          </a:p>
        </p:txBody>
      </p:sp>
      <p:sp>
        <p:nvSpPr>
          <p:cNvPr id="46104" name="TextBox 39"/>
          <p:cNvSpPr txBox="1">
            <a:spLocks noChangeArrowheads="1"/>
          </p:cNvSpPr>
          <p:nvPr/>
        </p:nvSpPr>
        <p:spPr bwMode="auto">
          <a:xfrm>
            <a:off x="436238" y="4782950"/>
            <a:ext cx="24587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/>
              <a:t>www.arm.com/cmsis</a:t>
            </a:r>
          </a:p>
        </p:txBody>
      </p:sp>
      <p:sp>
        <p:nvSpPr>
          <p:cNvPr id="44" name="Flowchart: Terminator 43"/>
          <p:cNvSpPr/>
          <p:nvPr/>
        </p:nvSpPr>
        <p:spPr bwMode="auto">
          <a:xfrm>
            <a:off x="5330825" y="3689350"/>
            <a:ext cx="719138" cy="290513"/>
          </a:xfrm>
          <a:prstGeom prst="flowChartTerminator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dirty="0"/>
              <a:t>Denied</a:t>
            </a:r>
          </a:p>
        </p:txBody>
      </p:sp>
      <p:sp>
        <p:nvSpPr>
          <p:cNvPr id="46" name="Right Arrow 45"/>
          <p:cNvSpPr/>
          <p:nvPr/>
        </p:nvSpPr>
        <p:spPr bwMode="auto">
          <a:xfrm rot="10800000">
            <a:off x="4044950" y="2870200"/>
            <a:ext cx="938213" cy="212725"/>
          </a:xfrm>
          <a:prstGeom prst="rightArrow">
            <a:avLst/>
          </a:prstGeom>
          <a:solidFill>
            <a:schemeClr val="accent3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6107" name="Right Arrow 46"/>
          <p:cNvSpPr>
            <a:spLocks noChangeArrowheads="1"/>
          </p:cNvSpPr>
          <p:nvPr/>
        </p:nvSpPr>
        <p:spPr bwMode="auto">
          <a:xfrm rot="5400000">
            <a:off x="5552282" y="3372644"/>
            <a:ext cx="287337" cy="212725"/>
          </a:xfrm>
          <a:prstGeom prst="rightArrow">
            <a:avLst>
              <a:gd name="adj1" fmla="val 50000"/>
              <a:gd name="adj2" fmla="val 50028"/>
            </a:avLst>
          </a:prstGeom>
          <a:solidFill>
            <a:schemeClr val="accent2"/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3" name="Bent-Up Arrow 32"/>
          <p:cNvSpPr/>
          <p:nvPr/>
        </p:nvSpPr>
        <p:spPr bwMode="auto">
          <a:xfrm flipV="1">
            <a:off x="6400800" y="1974848"/>
            <a:ext cx="1627188" cy="368301"/>
          </a:xfrm>
          <a:prstGeom prst="bentUpArrow">
            <a:avLst>
              <a:gd name="adj1" fmla="val 24455"/>
              <a:gd name="adj2" fmla="val 28922"/>
              <a:gd name="adj3" fmla="val 32193"/>
            </a:avLst>
          </a:prstGeom>
          <a:solidFill>
            <a:schemeClr val="accent3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9" name="Flowchart: Decision 28"/>
          <p:cNvSpPr/>
          <p:nvPr/>
        </p:nvSpPr>
        <p:spPr bwMode="auto">
          <a:xfrm>
            <a:off x="5049838" y="5459413"/>
            <a:ext cx="1271587" cy="600075"/>
          </a:xfrm>
          <a:prstGeom prst="flowChartDecision">
            <a:avLst/>
          </a:prstGeom>
          <a:solidFill>
            <a:schemeClr val="bg2">
              <a:lumMod val="60000"/>
              <a:lumOff val="4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100" dirty="0"/>
              <a:t> </a:t>
            </a:r>
            <a:r>
              <a:rPr lang="en-US" sz="1200" dirty="0"/>
              <a:t>EULA</a:t>
            </a:r>
            <a:r>
              <a:rPr lang="en-US" sz="1100" dirty="0"/>
              <a:t> </a:t>
            </a:r>
          </a:p>
          <a:p>
            <a:pPr algn="ctr">
              <a:defRPr/>
            </a:pPr>
            <a:r>
              <a:rPr lang="en-US" sz="1100" dirty="0"/>
              <a:t>accepted</a:t>
            </a:r>
          </a:p>
        </p:txBody>
      </p:sp>
      <p:sp>
        <p:nvSpPr>
          <p:cNvPr id="31" name="Right Arrow 30"/>
          <p:cNvSpPr/>
          <p:nvPr/>
        </p:nvSpPr>
        <p:spPr bwMode="auto">
          <a:xfrm rot="10800000">
            <a:off x="4035425" y="5651500"/>
            <a:ext cx="938213" cy="212725"/>
          </a:xfrm>
          <a:prstGeom prst="rightArrow">
            <a:avLst/>
          </a:prstGeom>
          <a:solidFill>
            <a:schemeClr val="accent3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0" name="Flowchart: Terminator 39"/>
          <p:cNvSpPr/>
          <p:nvPr/>
        </p:nvSpPr>
        <p:spPr bwMode="auto">
          <a:xfrm>
            <a:off x="5302250" y="4795837"/>
            <a:ext cx="719138" cy="290513"/>
          </a:xfrm>
          <a:prstGeom prst="flowChartTerminator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dirty="0"/>
              <a:t>Denied</a:t>
            </a:r>
          </a:p>
        </p:txBody>
      </p:sp>
      <p:sp>
        <p:nvSpPr>
          <p:cNvPr id="43" name="Right Arrow 46"/>
          <p:cNvSpPr>
            <a:spLocks noChangeArrowheads="1"/>
          </p:cNvSpPr>
          <p:nvPr/>
        </p:nvSpPr>
        <p:spPr bwMode="auto">
          <a:xfrm rot="16200000">
            <a:off x="5542757" y="5161756"/>
            <a:ext cx="287337" cy="212725"/>
          </a:xfrm>
          <a:prstGeom prst="rightArrow">
            <a:avLst>
              <a:gd name="adj1" fmla="val 50000"/>
              <a:gd name="adj2" fmla="val 50028"/>
            </a:avLst>
          </a:prstGeom>
          <a:solidFill>
            <a:schemeClr val="accent2"/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74" name="Flowchart: Document 73"/>
          <p:cNvSpPr/>
          <p:nvPr/>
        </p:nvSpPr>
        <p:spPr bwMode="auto">
          <a:xfrm>
            <a:off x="941695" y="1575771"/>
            <a:ext cx="838083" cy="923287"/>
          </a:xfrm>
          <a:prstGeom prst="flowChartDocument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indent="0" algn="ctr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chemeClr val="accent6"/>
                </a:solidFill>
              </a:rPr>
              <a:t>SVD</a:t>
            </a:r>
          </a:p>
          <a:p>
            <a:pPr marL="0" marR="0" indent="0" algn="ctr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chemeClr val="accent6"/>
                </a:solidFill>
              </a:rPr>
              <a:t>File</a:t>
            </a:r>
          </a:p>
        </p:txBody>
      </p:sp>
    </p:spTree>
  </p:cSld>
  <p:clrMapOvr>
    <a:masterClrMapping/>
  </p:clrMapOvr>
  <p:transition>
    <p:strips dir="rd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206500" y="2930525"/>
            <a:ext cx="6711950" cy="1460500"/>
          </a:xfrm>
        </p:spPr>
        <p:txBody>
          <a:bodyPr/>
          <a:lstStyle/>
          <a:p>
            <a:pPr eaLnBrk="1" hangingPunct="1"/>
            <a:r>
              <a:rPr lang="en-GB" sz="4800" dirty="0">
                <a:solidFill>
                  <a:schemeClr val="tx1"/>
                </a:solidFill>
              </a:rPr>
              <a:t>Thank You!</a:t>
            </a:r>
            <a:endParaRPr lang="en-US" sz="48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217488" y="544513"/>
            <a:ext cx="8775700" cy="547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0" fontAlgn="ctr" latinLnBrk="0" hangingPunct="0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SzPct val="125000"/>
              <a:buFont typeface="Wingdings" pitchFamily="2" charset="2"/>
              <a:buChar char="§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The CMSIS enables</a:t>
            </a:r>
          </a:p>
          <a:p>
            <a:pPr lvl="1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</a:pPr>
            <a:r>
              <a:rPr lang="en-GB" sz="2400" dirty="0"/>
              <a:t> </a:t>
            </a:r>
            <a:r>
              <a:rPr lang="en-GB" sz="2400" b="0" dirty="0"/>
              <a:t>Consistent and simple software interfaces</a:t>
            </a:r>
          </a:p>
          <a:p>
            <a:pPr lvl="1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</a:pPr>
            <a:r>
              <a:rPr lang="en-GB" sz="2400" b="0" dirty="0"/>
              <a:t> Simplified software reuse</a:t>
            </a:r>
          </a:p>
          <a:p>
            <a:pPr lvl="1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</a:pPr>
            <a:r>
              <a:rPr lang="en-GB" sz="2400" b="0" dirty="0"/>
              <a:t> Shortened learning curve for microcontroller developers</a:t>
            </a:r>
          </a:p>
          <a:p>
            <a:pPr lvl="1" eaLnBrk="0" fontAlgn="ctr" hangingPunct="0">
              <a:spcBef>
                <a:spcPct val="25000"/>
              </a:spcBef>
              <a:buClr>
                <a:schemeClr val="accent1"/>
              </a:buClr>
              <a:buSzPct val="125000"/>
              <a:buFont typeface="Wingdings" pitchFamily="2" charset="2"/>
              <a:buChar char="§"/>
            </a:pP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Reduced time to market</a:t>
            </a:r>
            <a:r>
              <a:rPr kumimoji="0" lang="en-GB" sz="24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for new devices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22313" marR="0" lvl="1" indent="-277813" algn="l" defTabSz="914400" rtl="0" eaLnBrk="0" fontAlgn="ctr" latinLnBrk="0" hangingPunct="0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SzPct val="125000"/>
              <a:buFont typeface="Wingdings" pitchFamily="2" charset="2"/>
              <a:buChar char="§"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" val="SlideTitleFont"/>
  <p:tag name="FONTSETCLASSNAME" val="FontSet1"/>
  <p:tag name="COLORS" val="-2;-2;-2;-2;SlideTitleFontColor"/>
  <p:tag name="COLORSETCLASSNAME" val="ColorSet1"/>
  <p:tag name="MLI" val="1"/>
  <p:tag name="SHAPESETGROUPCLASSNAME" val="ShapeSetGroup2"/>
  <p:tag name="SHAPESETCLASSNAME" val="Slide"/>
  <p:tag name="COLORSETGROUPCLASSNAME" val="ColorSetGroupLight"/>
  <p:tag name="FONTSETGROUPCLASSNAME" val="FontSetGroup2"/>
  <p:tag name="SHAPECLASSNAME" val="TitleOnSlide"/>
  <p:tag name="SHAPECLASSPROTECTIONTYP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" val="-2;-2;-2;-2;SlideTextFontColor"/>
  <p:tag name="COLORSETCLASSNAME" val="ColorSet1"/>
  <p:tag name="MLI" val="1"/>
  <p:tag name="SHAPESETGROUPCLASSNAME" val="ShapeSetGroup2"/>
  <p:tag name="SHAPESETCLASSNAME" val="Slide"/>
  <p:tag name="COLORSETGROUPCLASSNAME" val="ColorSetGroupLight"/>
  <p:tag name="FONTSETGROUPCLASSNAME" val="FontSetGroup2"/>
  <p:tag name="SHAPECLASSNAME" val="LargeTextBox"/>
  <p:tag name="SHAPECLASSPROTECTIONTYPE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" val="SlideFooterFont"/>
  <p:tag name="FONTSETCLASSNAME" val="FontSet1"/>
  <p:tag name="COLORS" val="-2;-2;-2;-2;SlideColor"/>
  <p:tag name="COLORSETCLASSNAME" val="ColorSet1"/>
  <p:tag name="MLI" val="1"/>
  <p:tag name="SHAPESETGROUPCLASSNAME" val="ShapeSetGroup2"/>
  <p:tag name="SHAPESETCLASSNAME" val="Slide"/>
  <p:tag name="COLORSETGROUPCLASSNAME" val="ColorSetGroupLight"/>
  <p:tag name="FONTSETGROUPCLASSNAME" val="FontSetGroup2"/>
  <p:tag name="SHAPECLASSNAME" val="HiddenFooter"/>
  <p:tag name="SHAPECLASSPROTECTIONTYPE" val="3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" val="TitleDescFont"/>
  <p:tag name="FONTSETCLASSNAME" val="FontSet1"/>
  <p:tag name="COLORS" val="-2;-2;-2;-2;SlideColor"/>
  <p:tag name="COLORSETCLASSNAME" val="ColorSet1"/>
  <p:tag name="MLI" val="1"/>
  <p:tag name="SHAPESETGROUPCLASSNAME" val="ShapeSetGroup2"/>
  <p:tag name="SHAPESETCLASSNAME" val="Slide"/>
  <p:tag name="COLORSETGROUPCLASSNAME" val="ColorSetGroupLight"/>
  <p:tag name="FONTSETGROUPCLASSNAME" val="FontSetGroup2"/>
  <p:tag name="SHAPECLASSNAME" val="HiddenDate"/>
  <p:tag name="SHAPECLASSPROTECTIONTYPE" val="3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" val="SlidePageNumberFont"/>
  <p:tag name="FONTSETCLASSNAME" val="FontSet1"/>
  <p:tag name="COLORSETCLASSNAME" val="ColorSet1"/>
  <p:tag name="MLI" val="1"/>
  <p:tag name="SHAPESETGROUPCLASSNAME" val="ShapeSetGroup2"/>
  <p:tag name="SHAPESETCLASSNAME" val="Slide"/>
  <p:tag name="COLORSETGROUPCLASSNAME" val="ColorSetGroupLight"/>
  <p:tag name="FONTSETGROUPCLASSNAME" val="FontSetGroup2"/>
  <p:tag name="SHAPECLASSPROTECTIONTYPE" val="31"/>
  <p:tag name="COLORS" val="-2;-2;-2;-2;SlideFooterFontColor"/>
  <p:tag name="SHAPECLASSNAME" val="PageNumbe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" val="SlideFooterFont"/>
  <p:tag name="FONTSETCLASSNAME" val="FontSet1"/>
  <p:tag name="COLORS" val="-2;-2;-2;-2;SlideColor"/>
  <p:tag name="COLORSETCLASSNAME" val="ColorSet1"/>
  <p:tag name="MLI" val="1"/>
  <p:tag name="SHAPESETGROUPCLASSNAME" val="ShapeSetGroup2"/>
  <p:tag name="SHAPESETCLASSNAME" val="Slide"/>
  <p:tag name="COLORSETGROUPCLASSNAME" val="ColorSetGroupLight"/>
  <p:tag name="FONTSETGROUPCLASSNAME" val="FontSetGroup2"/>
  <p:tag name="SHAPECLASSNAME" val="HiddenFooter"/>
  <p:tag name="SHAPECLASSPROTECTIONTYPE" val="3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" val="TitleDescFont"/>
  <p:tag name="FONTSETCLASSNAME" val="FontSet1"/>
  <p:tag name="COLORS" val="-2;-2;-2;-2;SlideColor"/>
  <p:tag name="COLORSETCLASSNAME" val="ColorSet1"/>
  <p:tag name="MLI" val="1"/>
  <p:tag name="SHAPESETGROUPCLASSNAME" val="ShapeSetGroup2"/>
  <p:tag name="SHAPESETCLASSNAME" val="Slide"/>
  <p:tag name="COLORSETGROUPCLASSNAME" val="ColorSetGroupLight"/>
  <p:tag name="FONTSETGROUPCLASSNAME" val="FontSetGroup2"/>
  <p:tag name="SHAPECLASSNAME" val="HiddenDate"/>
  <p:tag name="SHAPECLASSPROTECTIONTYPE" val="3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" val="SlideFooterFont"/>
  <p:tag name="FONTSETCLASSNAME" val="FontSet1"/>
  <p:tag name="COLORS" val="-2;-2;-2;-2;SlideColor"/>
  <p:tag name="COLORSETCLASSNAME" val="ColorSet1"/>
  <p:tag name="MLI" val="1"/>
  <p:tag name="SHAPESETGROUPCLASSNAME" val="ShapeSetGroup2"/>
  <p:tag name="SHAPESETCLASSNAME" val="TitleSlide"/>
  <p:tag name="COLORSETGROUPCLASSNAME" val="ColorSetGroupLight"/>
  <p:tag name="FONTSETGROUPCLASSNAME" val="FontSetGroup2"/>
  <p:tag name="SHAPECLASSNAME" val="HiddenFooter"/>
  <p:tag name="SHAPECLASSPROTECTIONTYPE" val="3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" val="TitleDescFont"/>
  <p:tag name="FONTSETCLASSNAME" val="FontSet1"/>
  <p:tag name="COLORS" val="-2;-2;-2;-2;SlideColor"/>
  <p:tag name="COLORSETCLASSNAME" val="ColorSet1"/>
  <p:tag name="MLI" val="1"/>
  <p:tag name="SHAPESETGROUPCLASSNAME" val="ShapeSetGroup2"/>
  <p:tag name="SHAPESETCLASSNAME" val="TitleSlide"/>
  <p:tag name="COLORSETGROUPCLASSNAME" val="ColorSetGroupLight"/>
  <p:tag name="FONTSETGROUPCLASSNAME" val="FontSetGroup2"/>
  <p:tag name="SHAPECLASSNAME" val="HiddenDate"/>
  <p:tag name="SHAPECLASSPROTECTIONTYPE" val="3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" val="SlidePageNumberFont"/>
  <p:tag name="FONTSETCLASSNAME" val="FontSet1"/>
  <p:tag name="COLORS" val="-2;-2;-2;-2;SlideColor"/>
  <p:tag name="COLORSETCLASSNAME" val="ColorSet1"/>
  <p:tag name="MLI" val="1"/>
  <p:tag name="SHAPESETGROUPCLASSNAME" val="ShapeSetGroup2"/>
  <p:tag name="SHAPESETCLASSNAME" val="TitleSlide"/>
  <p:tag name="COLORSETGROUPCLASSNAME" val="ColorSetGroupLight"/>
  <p:tag name="FONTSETGROUPCLASSNAME" val="FontSetGroup2"/>
  <p:tag name="SHAPECLASSNAME" val="HiddenPageNumber"/>
  <p:tag name="SHAPECLASSPROTECTIONTYPE" val="31"/>
</p:tagLst>
</file>

<file path=ppt/theme/theme1.xml><?xml version="1.0" encoding="utf-8"?>
<a:theme xmlns:a="http://schemas.openxmlformats.org/drawingml/2006/main" name="ARM_Confidential_2007_0409">
  <a:themeElements>
    <a:clrScheme name="ARM APPROVED COLOURS">
      <a:dk1>
        <a:srgbClr val="000000"/>
      </a:dk1>
      <a:lt1>
        <a:srgbClr val="FFFFFF"/>
      </a:lt1>
      <a:dk2>
        <a:srgbClr val="D93D89"/>
      </a:dk2>
      <a:lt2>
        <a:srgbClr val="FAA61A"/>
      </a:lt2>
      <a:accent1>
        <a:srgbClr val="128CAB"/>
      </a:accent1>
      <a:accent2>
        <a:srgbClr val="911B1D"/>
      </a:accent2>
      <a:accent3>
        <a:srgbClr val="9FB43B"/>
      </a:accent3>
      <a:accent4>
        <a:srgbClr val="000000"/>
      </a:accent4>
      <a:accent5>
        <a:srgbClr val="AAC5D2"/>
      </a:accent5>
      <a:accent6>
        <a:srgbClr val="FFFFFF"/>
      </a:accent6>
      <a:hlink>
        <a:srgbClr val="FFFFFF"/>
      </a:hlink>
      <a:folHlink>
        <a:srgbClr val="9A8B7C"/>
      </a:folHlink>
    </a:clrScheme>
    <a:fontScheme name="ARM_CONF_2009b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400" b="1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ea typeface="MS PGothic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400" b="1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ea typeface="MS PGothic" pitchFamily="34" charset="-128"/>
          </a:defRPr>
        </a:defPPr>
      </a:lstStyle>
    </a:lnDef>
  </a:objectDefaults>
  <a:extraClrSchemeLst>
    <a:extraClrScheme>
      <a:clrScheme name="ARM_CONF_2009b 1">
        <a:dk1>
          <a:srgbClr val="000000"/>
        </a:dk1>
        <a:lt1>
          <a:srgbClr val="FFFFFF"/>
        </a:lt1>
        <a:dk2>
          <a:srgbClr val="D93D89"/>
        </a:dk2>
        <a:lt2>
          <a:srgbClr val="FAA61A"/>
        </a:lt2>
        <a:accent1>
          <a:srgbClr val="128CAB"/>
        </a:accent1>
        <a:accent2>
          <a:srgbClr val="911B1D"/>
        </a:accent2>
        <a:accent3>
          <a:srgbClr val="FFFFFF"/>
        </a:accent3>
        <a:accent4>
          <a:srgbClr val="000000"/>
        </a:accent4>
        <a:accent5>
          <a:srgbClr val="AAC5D2"/>
        </a:accent5>
        <a:accent6>
          <a:srgbClr val="831719"/>
        </a:accent6>
        <a:hlink>
          <a:srgbClr val="9FB43B"/>
        </a:hlink>
        <a:folHlink>
          <a:srgbClr val="9A8B7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resentationLoad">
  <a:themeElements>
    <a:clrScheme name="PresentationLoad 3">
      <a:dk1>
        <a:srgbClr val="000000"/>
      </a:dk1>
      <a:lt1>
        <a:srgbClr val="FFFFFF"/>
      </a:lt1>
      <a:dk2>
        <a:srgbClr val="0000FF"/>
      </a:dk2>
      <a:lt2>
        <a:srgbClr val="FEA501"/>
      </a:lt2>
      <a:accent1>
        <a:srgbClr val="9CC943"/>
      </a:accent1>
      <a:accent2>
        <a:srgbClr val="999999"/>
      </a:accent2>
      <a:accent3>
        <a:srgbClr val="FFFFFF"/>
      </a:accent3>
      <a:accent4>
        <a:srgbClr val="000000"/>
      </a:accent4>
      <a:accent5>
        <a:srgbClr val="CBE1B0"/>
      </a:accent5>
      <a:accent6>
        <a:srgbClr val="8A8A8A"/>
      </a:accent6>
      <a:hlink>
        <a:srgbClr val="C80E02"/>
      </a:hlink>
      <a:folHlink>
        <a:srgbClr val="EEC849"/>
      </a:folHlink>
    </a:clrScheme>
    <a:fontScheme name="PresentationLoa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resentationLoad 1">
        <a:dk1>
          <a:srgbClr val="000000"/>
        </a:dk1>
        <a:lt1>
          <a:srgbClr val="FFFFFF"/>
        </a:lt1>
        <a:dk2>
          <a:srgbClr val="004074"/>
        </a:dk2>
        <a:lt2>
          <a:srgbClr val="FEA501"/>
        </a:lt2>
        <a:accent1>
          <a:srgbClr val="0061B2"/>
        </a:accent1>
        <a:accent2>
          <a:srgbClr val="2A79D0"/>
        </a:accent2>
        <a:accent3>
          <a:srgbClr val="FFFFFF"/>
        </a:accent3>
        <a:accent4>
          <a:srgbClr val="000000"/>
        </a:accent4>
        <a:accent5>
          <a:srgbClr val="AAB7D5"/>
        </a:accent5>
        <a:accent6>
          <a:srgbClr val="256DBC"/>
        </a:accent6>
        <a:hlink>
          <a:srgbClr val="69A2E1"/>
        </a:hlink>
        <a:folHlink>
          <a:srgbClr val="9DC2E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Load 2">
        <a:dk1>
          <a:srgbClr val="000000"/>
        </a:dk1>
        <a:lt1>
          <a:srgbClr val="FFFFFF"/>
        </a:lt1>
        <a:dk2>
          <a:srgbClr val="0000FF"/>
        </a:dk2>
        <a:lt2>
          <a:srgbClr val="FEA501"/>
        </a:lt2>
        <a:accent1>
          <a:srgbClr val="FFD100"/>
        </a:accent1>
        <a:accent2>
          <a:srgbClr val="999999"/>
        </a:accent2>
        <a:accent3>
          <a:srgbClr val="FFFFFF"/>
        </a:accent3>
        <a:accent4>
          <a:srgbClr val="000000"/>
        </a:accent4>
        <a:accent5>
          <a:srgbClr val="FFE5AA"/>
        </a:accent5>
        <a:accent6>
          <a:srgbClr val="8A8A8A"/>
        </a:accent6>
        <a:hlink>
          <a:srgbClr val="69A2E1"/>
        </a:hlink>
        <a:folHlink>
          <a:srgbClr val="9DC2E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Load 3">
        <a:dk1>
          <a:srgbClr val="000000"/>
        </a:dk1>
        <a:lt1>
          <a:srgbClr val="FFFFFF"/>
        </a:lt1>
        <a:dk2>
          <a:srgbClr val="0000FF"/>
        </a:dk2>
        <a:lt2>
          <a:srgbClr val="FEA501"/>
        </a:lt2>
        <a:accent1>
          <a:srgbClr val="9CC943"/>
        </a:accent1>
        <a:accent2>
          <a:srgbClr val="999999"/>
        </a:accent2>
        <a:accent3>
          <a:srgbClr val="FFFFFF"/>
        </a:accent3>
        <a:accent4>
          <a:srgbClr val="000000"/>
        </a:accent4>
        <a:accent5>
          <a:srgbClr val="CBE1B0"/>
        </a:accent5>
        <a:accent6>
          <a:srgbClr val="8A8A8A"/>
        </a:accent6>
        <a:hlink>
          <a:srgbClr val="C80E02"/>
        </a:hlink>
        <a:folHlink>
          <a:srgbClr val="EEC84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~4810841">
  <a:themeElements>
    <a:clrScheme name="">
      <a:dk1>
        <a:srgbClr val="000000"/>
      </a:dk1>
      <a:lt1>
        <a:srgbClr val="FFFFFF"/>
      </a:lt1>
      <a:dk2>
        <a:srgbClr val="339933"/>
      </a:dk2>
      <a:lt2>
        <a:srgbClr val="66CCCC"/>
      </a:lt2>
      <a:accent1>
        <a:srgbClr val="FF0000"/>
      </a:accent1>
      <a:accent2>
        <a:srgbClr val="999999"/>
      </a:accent2>
      <a:accent3>
        <a:srgbClr val="FFFFFF"/>
      </a:accent3>
      <a:accent4>
        <a:srgbClr val="000000"/>
      </a:accent4>
      <a:accent5>
        <a:srgbClr val="FFAAAA"/>
      </a:accent5>
      <a:accent6>
        <a:srgbClr val="8A8A8A"/>
      </a:accent6>
      <a:hlink>
        <a:srgbClr val="006666"/>
      </a:hlink>
      <a:folHlink>
        <a:srgbClr val="990000"/>
      </a:folHlink>
    </a:clrScheme>
    <a:fontScheme name="~4810841">
      <a:majorFont>
        <a:latin typeface="Arial Black"/>
        <a:ea typeface="HGP創英角ｺﾞｼｯｸUB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34" charset="-128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34" charset="-128"/>
            <a:cs typeface="Arial" charset="0"/>
          </a:defRPr>
        </a:defPPr>
      </a:lstStyle>
    </a:lnDef>
  </a:objectDefaults>
  <a:extraClrSchemeLst>
    <a:extraClrScheme>
      <a:clrScheme name="~481084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~481084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~481084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~481084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~481084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~481084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~481084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~481084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~481084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~481084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~481084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~481084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~4810841">
  <a:themeElements>
    <a:clrScheme name="">
      <a:dk1>
        <a:srgbClr val="000000"/>
      </a:dk1>
      <a:lt1>
        <a:srgbClr val="FFFFFF"/>
      </a:lt1>
      <a:dk2>
        <a:srgbClr val="339933"/>
      </a:dk2>
      <a:lt2>
        <a:srgbClr val="66CCCC"/>
      </a:lt2>
      <a:accent1>
        <a:srgbClr val="FF0000"/>
      </a:accent1>
      <a:accent2>
        <a:srgbClr val="999999"/>
      </a:accent2>
      <a:accent3>
        <a:srgbClr val="FFFFFF"/>
      </a:accent3>
      <a:accent4>
        <a:srgbClr val="000000"/>
      </a:accent4>
      <a:accent5>
        <a:srgbClr val="FFAAAA"/>
      </a:accent5>
      <a:accent6>
        <a:srgbClr val="8A8A8A"/>
      </a:accent6>
      <a:hlink>
        <a:srgbClr val="006666"/>
      </a:hlink>
      <a:folHlink>
        <a:srgbClr val="990000"/>
      </a:folHlink>
    </a:clrScheme>
    <a:fontScheme name="1_~4810841">
      <a:majorFont>
        <a:latin typeface="Arial Black"/>
        <a:ea typeface="HGP創英角ｺﾞｼｯｸUB"/>
        <a:cs typeface="Arial"/>
      </a:majorFont>
      <a:minorFont>
        <a:latin typeface="Arial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34" charset="-128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34" charset="-128"/>
            <a:cs typeface="Arial" charset="0"/>
          </a:defRPr>
        </a:defPPr>
      </a:lstStyle>
    </a:lnDef>
  </a:objectDefaults>
  <a:extraClrSchemeLst>
    <a:extraClrScheme>
      <a:clrScheme name="1_~481084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~481084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~481084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~481084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~481084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~481084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~481084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~481084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~481084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~481084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~481084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~481084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_NXP - better sensory experiences">
  <a:themeElements>
    <a:clrScheme name="1_NXP - better sensory experiences 1">
      <a:dk1>
        <a:srgbClr val="000000"/>
      </a:dk1>
      <a:lt1>
        <a:srgbClr val="FFFFFF"/>
      </a:lt1>
      <a:dk2>
        <a:srgbClr val="000000"/>
      </a:dk2>
      <a:lt2>
        <a:srgbClr val="9EA1B2"/>
      </a:lt2>
      <a:accent1>
        <a:srgbClr val="8CD2C8"/>
      </a:accent1>
      <a:accent2>
        <a:srgbClr val="A00046"/>
      </a:accent2>
      <a:accent3>
        <a:srgbClr val="FFFFFF"/>
      </a:accent3>
      <a:accent4>
        <a:srgbClr val="000000"/>
      </a:accent4>
      <a:accent5>
        <a:srgbClr val="C5E5E0"/>
      </a:accent5>
      <a:accent6>
        <a:srgbClr val="91003F"/>
      </a:accent6>
      <a:hlink>
        <a:srgbClr val="007887"/>
      </a:hlink>
      <a:folHlink>
        <a:srgbClr val="502887"/>
      </a:folHlink>
    </a:clrScheme>
    <a:fontScheme name="1_NXP - better sensory experienc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0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0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1_NXP - better sensory experiences 1">
        <a:dk1>
          <a:srgbClr val="000000"/>
        </a:dk1>
        <a:lt1>
          <a:srgbClr val="FFFFFF"/>
        </a:lt1>
        <a:dk2>
          <a:srgbClr val="000000"/>
        </a:dk2>
        <a:lt2>
          <a:srgbClr val="9EA1B2"/>
        </a:lt2>
        <a:accent1>
          <a:srgbClr val="8CD2C8"/>
        </a:accent1>
        <a:accent2>
          <a:srgbClr val="A00046"/>
        </a:accent2>
        <a:accent3>
          <a:srgbClr val="FFFFFF"/>
        </a:accent3>
        <a:accent4>
          <a:srgbClr val="000000"/>
        </a:accent4>
        <a:accent5>
          <a:srgbClr val="C5E5E0"/>
        </a:accent5>
        <a:accent6>
          <a:srgbClr val="91003F"/>
        </a:accent6>
        <a:hlink>
          <a:srgbClr val="007887"/>
        </a:hlink>
        <a:folHlink>
          <a:srgbClr val="50288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2_template 2008">
  <a:themeElements>
    <a:clrScheme name="template 2008 16">
      <a:dk1>
        <a:srgbClr val="000099"/>
      </a:dk1>
      <a:lt1>
        <a:srgbClr val="FFFFFF"/>
      </a:lt1>
      <a:dk2>
        <a:srgbClr val="CCFFFF"/>
      </a:dk2>
      <a:lt2>
        <a:srgbClr val="000066"/>
      </a:lt2>
      <a:accent1>
        <a:srgbClr val="3366CC"/>
      </a:accent1>
      <a:accent2>
        <a:srgbClr val="00B000"/>
      </a:accent2>
      <a:accent3>
        <a:srgbClr val="FFFFFF"/>
      </a:accent3>
      <a:accent4>
        <a:srgbClr val="000082"/>
      </a:accent4>
      <a:accent5>
        <a:srgbClr val="ADB8E2"/>
      </a:accent5>
      <a:accent6>
        <a:srgbClr val="009F00"/>
      </a:accent6>
      <a:hlink>
        <a:srgbClr val="66CCFF"/>
      </a:hlink>
      <a:folHlink>
        <a:srgbClr val="FFE701"/>
      </a:folHlink>
    </a:clrScheme>
    <a:fontScheme name="2_template 2008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8128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2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  <a:ea typeface="ＭＳ Ｐゴシック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8128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2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  <a:ea typeface="ＭＳ Ｐゴシック" pitchFamily="34" charset="-128"/>
          </a:defRPr>
        </a:defPPr>
      </a:lstStyle>
    </a:lnDef>
  </a:objectDefaults>
  <a:extraClrSchemeLst>
    <a:extraClrScheme>
      <a:clrScheme name="template 2008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2008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2008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2008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2008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2008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 2008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 2008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 2008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 2008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 2008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 2008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 2008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005CE7"/>
        </a:accent6>
        <a:hlink>
          <a:srgbClr val="0000CC"/>
        </a:hlink>
        <a:folHlink>
          <a:srgbClr val="0000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2008 14">
        <a:dk1>
          <a:srgbClr val="000000"/>
        </a:dk1>
        <a:lt1>
          <a:srgbClr val="FFFFFF"/>
        </a:lt1>
        <a:dk2>
          <a:srgbClr val="000000"/>
        </a:dk2>
        <a:lt2>
          <a:srgbClr val="66FFFF"/>
        </a:lt2>
        <a:accent1>
          <a:srgbClr val="BBE0E3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005CE7"/>
        </a:accent6>
        <a:hlink>
          <a:srgbClr val="0000CC"/>
        </a:hlink>
        <a:folHlink>
          <a:srgbClr val="0000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2008 15">
        <a:dk1>
          <a:srgbClr val="000099"/>
        </a:dk1>
        <a:lt1>
          <a:srgbClr val="FFFFFF"/>
        </a:lt1>
        <a:dk2>
          <a:srgbClr val="CCFFFF"/>
        </a:dk2>
        <a:lt2>
          <a:srgbClr val="003399"/>
        </a:lt2>
        <a:accent1>
          <a:srgbClr val="3366CC"/>
        </a:accent1>
        <a:accent2>
          <a:srgbClr val="00B000"/>
        </a:accent2>
        <a:accent3>
          <a:srgbClr val="FFFFFF"/>
        </a:accent3>
        <a:accent4>
          <a:srgbClr val="000082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2008 16">
        <a:dk1>
          <a:srgbClr val="000099"/>
        </a:dk1>
        <a:lt1>
          <a:srgbClr val="FFFFFF"/>
        </a:lt1>
        <a:dk2>
          <a:srgbClr val="CCFFFF"/>
        </a:dk2>
        <a:lt2>
          <a:srgbClr val="000066"/>
        </a:lt2>
        <a:accent1>
          <a:srgbClr val="3366CC"/>
        </a:accent1>
        <a:accent2>
          <a:srgbClr val="00B000"/>
        </a:accent2>
        <a:accent3>
          <a:srgbClr val="FFFFFF"/>
        </a:accent3>
        <a:accent4>
          <a:srgbClr val="000082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4_template 2008">
  <a:themeElements>
    <a:clrScheme name="2_template 2008 16">
      <a:dk1>
        <a:srgbClr val="000099"/>
      </a:dk1>
      <a:lt1>
        <a:srgbClr val="FFFFFF"/>
      </a:lt1>
      <a:dk2>
        <a:srgbClr val="CCFFFF"/>
      </a:dk2>
      <a:lt2>
        <a:srgbClr val="000066"/>
      </a:lt2>
      <a:accent1>
        <a:srgbClr val="3366CC"/>
      </a:accent1>
      <a:accent2>
        <a:srgbClr val="00B000"/>
      </a:accent2>
      <a:accent3>
        <a:srgbClr val="FFFFFF"/>
      </a:accent3>
      <a:accent4>
        <a:srgbClr val="000082"/>
      </a:accent4>
      <a:accent5>
        <a:srgbClr val="ADB8E2"/>
      </a:accent5>
      <a:accent6>
        <a:srgbClr val="009F00"/>
      </a:accent6>
      <a:hlink>
        <a:srgbClr val="66CCFF"/>
      </a:hlink>
      <a:folHlink>
        <a:srgbClr val="FFE701"/>
      </a:folHlink>
    </a:clrScheme>
    <a:fontScheme name="4_template 2008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8128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2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  <a:ea typeface="ＭＳ Ｐゴシック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8128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2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  <a:ea typeface="ＭＳ Ｐゴシック" pitchFamily="34" charset="-128"/>
          </a:defRPr>
        </a:defPPr>
      </a:lstStyle>
    </a:lnDef>
  </a:objectDefaults>
  <a:extraClrSchemeLst>
    <a:extraClrScheme>
      <a:clrScheme name="2_template 2008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template 2008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template 2008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template 2008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template 2008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template 2008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template 2008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template 2008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template 2008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template 2008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template 2008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template 2008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template 2008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005CE7"/>
        </a:accent6>
        <a:hlink>
          <a:srgbClr val="0000CC"/>
        </a:hlink>
        <a:folHlink>
          <a:srgbClr val="0000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template 2008 14">
        <a:dk1>
          <a:srgbClr val="000000"/>
        </a:dk1>
        <a:lt1>
          <a:srgbClr val="FFFFFF"/>
        </a:lt1>
        <a:dk2>
          <a:srgbClr val="000000"/>
        </a:dk2>
        <a:lt2>
          <a:srgbClr val="66FFFF"/>
        </a:lt2>
        <a:accent1>
          <a:srgbClr val="BBE0E3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005CE7"/>
        </a:accent6>
        <a:hlink>
          <a:srgbClr val="0000CC"/>
        </a:hlink>
        <a:folHlink>
          <a:srgbClr val="0000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template 2008 15">
        <a:dk1>
          <a:srgbClr val="000099"/>
        </a:dk1>
        <a:lt1>
          <a:srgbClr val="FFFFFF"/>
        </a:lt1>
        <a:dk2>
          <a:srgbClr val="CCFFFF"/>
        </a:dk2>
        <a:lt2>
          <a:srgbClr val="003399"/>
        </a:lt2>
        <a:accent1>
          <a:srgbClr val="3366CC"/>
        </a:accent1>
        <a:accent2>
          <a:srgbClr val="00B000"/>
        </a:accent2>
        <a:accent3>
          <a:srgbClr val="FFFFFF"/>
        </a:accent3>
        <a:accent4>
          <a:srgbClr val="000082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template 2008 16">
        <a:dk1>
          <a:srgbClr val="000099"/>
        </a:dk1>
        <a:lt1>
          <a:srgbClr val="FFFFFF"/>
        </a:lt1>
        <a:dk2>
          <a:srgbClr val="CCFFFF"/>
        </a:dk2>
        <a:lt2>
          <a:srgbClr val="000066"/>
        </a:lt2>
        <a:accent1>
          <a:srgbClr val="3366CC"/>
        </a:accent1>
        <a:accent2>
          <a:srgbClr val="00B000"/>
        </a:accent2>
        <a:accent3>
          <a:srgbClr val="FFFFFF"/>
        </a:accent3>
        <a:accent4>
          <a:srgbClr val="000082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3_STexttemplate">
  <a:themeElements>
    <a:clrScheme name="1_STexttemplate 16">
      <a:dk1>
        <a:srgbClr val="000099"/>
      </a:dk1>
      <a:lt1>
        <a:srgbClr val="FFFFFF"/>
      </a:lt1>
      <a:dk2>
        <a:srgbClr val="CCFFFF"/>
      </a:dk2>
      <a:lt2>
        <a:srgbClr val="000066"/>
      </a:lt2>
      <a:accent1>
        <a:srgbClr val="3366CC"/>
      </a:accent1>
      <a:accent2>
        <a:srgbClr val="00B000"/>
      </a:accent2>
      <a:accent3>
        <a:srgbClr val="FFFFFF"/>
      </a:accent3>
      <a:accent4>
        <a:srgbClr val="000082"/>
      </a:accent4>
      <a:accent5>
        <a:srgbClr val="ADB8E2"/>
      </a:accent5>
      <a:accent6>
        <a:srgbClr val="009F00"/>
      </a:accent6>
      <a:hlink>
        <a:srgbClr val="66CCFF"/>
      </a:hlink>
      <a:folHlink>
        <a:srgbClr val="FFE701"/>
      </a:folHlink>
    </a:clrScheme>
    <a:fontScheme name="3_STexttemplat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8128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2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  <a:ea typeface="ＭＳ Ｐゴシック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8128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2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  <a:ea typeface="ＭＳ Ｐゴシック" pitchFamily="34" charset="-128"/>
          </a:defRPr>
        </a:defPPr>
      </a:lstStyle>
    </a:lnDef>
  </a:objectDefaults>
  <a:extraClrSchemeLst>
    <a:extraClrScheme>
      <a:clrScheme name="1_SText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ext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ext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ext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ext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ext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ext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ext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ext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ext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ext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ext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exttemplat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005CE7"/>
        </a:accent6>
        <a:hlink>
          <a:srgbClr val="0000CC"/>
        </a:hlink>
        <a:folHlink>
          <a:srgbClr val="0000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exttemplate 14">
        <a:dk1>
          <a:srgbClr val="000000"/>
        </a:dk1>
        <a:lt1>
          <a:srgbClr val="FFFFFF"/>
        </a:lt1>
        <a:dk2>
          <a:srgbClr val="000000"/>
        </a:dk2>
        <a:lt2>
          <a:srgbClr val="66FFFF"/>
        </a:lt2>
        <a:accent1>
          <a:srgbClr val="BBE0E3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005CE7"/>
        </a:accent6>
        <a:hlink>
          <a:srgbClr val="0000CC"/>
        </a:hlink>
        <a:folHlink>
          <a:srgbClr val="0000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exttemplate 15">
        <a:dk1>
          <a:srgbClr val="000099"/>
        </a:dk1>
        <a:lt1>
          <a:srgbClr val="FFFFFF"/>
        </a:lt1>
        <a:dk2>
          <a:srgbClr val="CCFFFF"/>
        </a:dk2>
        <a:lt2>
          <a:srgbClr val="003399"/>
        </a:lt2>
        <a:accent1>
          <a:srgbClr val="3366CC"/>
        </a:accent1>
        <a:accent2>
          <a:srgbClr val="00B000"/>
        </a:accent2>
        <a:accent3>
          <a:srgbClr val="FFFFFF"/>
        </a:accent3>
        <a:accent4>
          <a:srgbClr val="000082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exttemplate 16">
        <a:dk1>
          <a:srgbClr val="000099"/>
        </a:dk1>
        <a:lt1>
          <a:srgbClr val="FFFFFF"/>
        </a:lt1>
        <a:dk2>
          <a:srgbClr val="CCFFFF"/>
        </a:dk2>
        <a:lt2>
          <a:srgbClr val="000066"/>
        </a:lt2>
        <a:accent1>
          <a:srgbClr val="3366CC"/>
        </a:accent1>
        <a:accent2>
          <a:srgbClr val="00B000"/>
        </a:accent2>
        <a:accent3>
          <a:srgbClr val="FFFFFF"/>
        </a:accent3>
        <a:accent4>
          <a:srgbClr val="000082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ARM_Confidential_2007_0409</Template>
  <TotalTime>4235</TotalTime>
  <Words>3026</Words>
  <Application>Microsoft Office PowerPoint</Application>
  <PresentationFormat>On-screen Show (4:3)</PresentationFormat>
  <Paragraphs>552</Paragraphs>
  <Slides>31</Slides>
  <Notes>31</Notes>
  <HiddenSlides>1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31</vt:i4>
      </vt:variant>
    </vt:vector>
  </HeadingPairs>
  <TitlesOfParts>
    <vt:vector size="47" baseType="lpstr">
      <vt:lpstr>Arial</vt:lpstr>
      <vt:lpstr>Arial Black</vt:lpstr>
      <vt:lpstr>Courier New</vt:lpstr>
      <vt:lpstr>Helvetica</vt:lpstr>
      <vt:lpstr>Times</vt:lpstr>
      <vt:lpstr>Times New Roman</vt:lpstr>
      <vt:lpstr>Verdana</vt:lpstr>
      <vt:lpstr>Wingdings</vt:lpstr>
      <vt:lpstr>ARM_Confidential_2007_0409</vt:lpstr>
      <vt:lpstr>PresentationLoad</vt:lpstr>
      <vt:lpstr>~4810841</vt:lpstr>
      <vt:lpstr>1_~4810841</vt:lpstr>
      <vt:lpstr>1_NXP - better sensory experiences</vt:lpstr>
      <vt:lpstr>2_template 2008</vt:lpstr>
      <vt:lpstr>4_template 2008</vt:lpstr>
      <vt:lpstr>3_STexttemplate</vt:lpstr>
      <vt:lpstr>CMSIS Version 3 adds CMSIS-RTOS – an API Interface Standard for 3rd party Real-Time Operating Systems  </vt:lpstr>
      <vt:lpstr>Cortex Microcontroller Standard (CMSIS)</vt:lpstr>
      <vt:lpstr>CMSIS Version 3: Structure</vt:lpstr>
      <vt:lpstr>CMSIS Version 3: Components</vt:lpstr>
      <vt:lpstr>CMSIS Version 3: Components</vt:lpstr>
      <vt:lpstr>CMSIS-CORE: Abstract</vt:lpstr>
      <vt:lpstr>What CMSIS-CORE is not(!)</vt:lpstr>
      <vt:lpstr>Files for CMSIS-CORE Layer </vt:lpstr>
      <vt:lpstr>Files for CMSIS-CORE Layer </vt:lpstr>
      <vt:lpstr>CMSIS Version 3: Components</vt:lpstr>
      <vt:lpstr>CMSIS-DSP Library</vt:lpstr>
      <vt:lpstr>CMSIS-DSP Library</vt:lpstr>
      <vt:lpstr>DSP Library Performance</vt:lpstr>
      <vt:lpstr>CMSIS Version 3: Components</vt:lpstr>
      <vt:lpstr>CMSIS-RTOS API: Motivation</vt:lpstr>
      <vt:lpstr>CMSIS-RTOS: Minimum Requirements</vt:lpstr>
      <vt:lpstr>CMSIS-RTOS: API Structure</vt:lpstr>
      <vt:lpstr>CMSIS-RTOS: Function Overview</vt:lpstr>
      <vt:lpstr>Files for CMSIS-RTOS Layer </vt:lpstr>
      <vt:lpstr>CMSIS-RTOS: Thread Management</vt:lpstr>
      <vt:lpstr>CMSIS-RTOS: Mutex &amp; Semaphore</vt:lpstr>
      <vt:lpstr>CMSIS-RTOS: Message &amp; Mail</vt:lpstr>
      <vt:lpstr>CMSIS-RTOS: Time Management</vt:lpstr>
      <vt:lpstr>CMSIS-API: RTOS Potential</vt:lpstr>
      <vt:lpstr>CMSIS-RTOS: Making it a Success</vt:lpstr>
      <vt:lpstr>CMSIS Version 3: Components</vt:lpstr>
      <vt:lpstr>CMSIS-SVD</vt:lpstr>
      <vt:lpstr>CMSIS-SVD – Status</vt:lpstr>
      <vt:lpstr>CMSIS-SVD Database</vt:lpstr>
      <vt:lpstr>SVD: Upload, Review, Publish </vt:lpstr>
      <vt:lpstr>PowerPoint Presentation</vt:lpstr>
    </vt:vector>
  </TitlesOfParts>
  <Company>ARM Ltd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CMSIS_CORE_Files</dc:title>
  <dc:subject>Standard MCU RTOS Kernel</dc:subject>
  <dc:creator>ARM Ltd.</dc:creator>
  <cp:lastModifiedBy>Vladimir Marchenko</cp:lastModifiedBy>
  <cp:revision>1912</cp:revision>
  <cp:lastPrinted>2009-06-04T22:23:38Z</cp:lastPrinted>
  <dcterms:created xsi:type="dcterms:W3CDTF">2009-05-24T20:19:11Z</dcterms:created>
  <dcterms:modified xsi:type="dcterms:W3CDTF">2021-02-04T16:40:45Z</dcterms:modified>
</cp:coreProperties>
</file>